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1" r:id="rId1"/>
  </p:sldMasterIdLst>
  <p:notesMasterIdLst>
    <p:notesMasterId r:id="rId25"/>
  </p:notesMasterIdLst>
  <p:handoutMasterIdLst>
    <p:handoutMasterId r:id="rId26"/>
  </p:handoutMasterIdLst>
  <p:sldIdLst>
    <p:sldId id="313" r:id="rId2"/>
    <p:sldId id="291" r:id="rId3"/>
    <p:sldId id="289" r:id="rId4"/>
    <p:sldId id="290" r:id="rId5"/>
    <p:sldId id="295" r:id="rId6"/>
    <p:sldId id="263" r:id="rId7"/>
    <p:sldId id="288" r:id="rId8"/>
    <p:sldId id="294" r:id="rId9"/>
    <p:sldId id="296" r:id="rId10"/>
    <p:sldId id="283" r:id="rId11"/>
    <p:sldId id="309" r:id="rId12"/>
    <p:sldId id="310" r:id="rId13"/>
    <p:sldId id="300" r:id="rId14"/>
    <p:sldId id="301" r:id="rId15"/>
    <p:sldId id="302" r:id="rId16"/>
    <p:sldId id="303" r:id="rId17"/>
    <p:sldId id="304" r:id="rId18"/>
    <p:sldId id="305" r:id="rId19"/>
    <p:sldId id="306" r:id="rId20"/>
    <p:sldId id="307" r:id="rId21"/>
    <p:sldId id="308" r:id="rId22"/>
    <p:sldId id="312" r:id="rId23"/>
    <p:sldId id="31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Info" id="{D471D775-FA60-4524-934D-F83E472A3D94}">
          <p14:sldIdLst>
            <p14:sldId id="313"/>
            <p14:sldId id="291"/>
            <p14:sldId id="289"/>
            <p14:sldId id="290"/>
            <p14:sldId id="295"/>
            <p14:sldId id="263"/>
            <p14:sldId id="288"/>
            <p14:sldId id="294"/>
            <p14:sldId id="296"/>
            <p14:sldId id="283"/>
            <p14:sldId id="309"/>
            <p14:sldId id="310"/>
            <p14:sldId id="300"/>
            <p14:sldId id="301"/>
            <p14:sldId id="302"/>
            <p14:sldId id="303"/>
            <p14:sldId id="304"/>
            <p14:sldId id="305"/>
            <p14:sldId id="306"/>
            <p14:sldId id="307"/>
            <p14:sldId id="308"/>
            <p14:sldId id="312"/>
            <p14:sldId id="3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EEE"/>
    <a:srgbClr val="F2F2F2"/>
    <a:srgbClr val="EEEDED"/>
    <a:srgbClr val="FFFFFF"/>
    <a:srgbClr val="B7472A"/>
    <a:srgbClr val="44546A"/>
    <a:srgbClr val="E9C92F"/>
    <a:srgbClr val="BFD832"/>
    <a:srgbClr val="686767"/>
    <a:srgbClr val="B1B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62379" autoAdjust="0"/>
  </p:normalViewPr>
  <p:slideViewPr>
    <p:cSldViewPr>
      <p:cViewPr varScale="1">
        <p:scale>
          <a:sx n="53" d="100"/>
          <a:sy n="53" d="100"/>
        </p:scale>
        <p:origin x="17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36" d="100"/>
          <a:sy n="136" d="100"/>
        </p:scale>
        <p:origin x="2064" y="-28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193D2-3BE7-4573-8D79-6A97CB64832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C044A471-5D34-44EB-AADF-FD558B4FB98C}">
      <dgm:prSet phldrT="[Text]"/>
      <dgm:spPr/>
      <dgm:t>
        <a:bodyPr/>
        <a:lstStyle/>
        <a:p>
          <a:r>
            <a:rPr lang="en-US" dirty="0"/>
            <a:t>Resource Room Services</a:t>
          </a:r>
        </a:p>
      </dgm:t>
    </dgm:pt>
    <dgm:pt modelId="{9764556E-57D1-4BED-92A8-74518EDE119C}" type="parTrans" cxnId="{5A5575E6-7EBC-49D1-8477-0B37B36CCFF6}">
      <dgm:prSet/>
      <dgm:spPr/>
      <dgm:t>
        <a:bodyPr/>
        <a:lstStyle/>
        <a:p>
          <a:endParaRPr lang="en-US"/>
        </a:p>
      </dgm:t>
    </dgm:pt>
    <dgm:pt modelId="{60C3DC6E-EFB8-4E75-A9CB-85BB0326BDF2}" type="sibTrans" cxnId="{5A5575E6-7EBC-49D1-8477-0B37B36CCFF6}">
      <dgm:prSet/>
      <dgm:spPr/>
      <dgm:t>
        <a:bodyPr/>
        <a:lstStyle/>
        <a:p>
          <a:endParaRPr lang="en-US"/>
        </a:p>
      </dgm:t>
    </dgm:pt>
    <dgm:pt modelId="{17493702-68CD-4112-9E06-09148197C876}">
      <dgm:prSet phldrT="[Text]"/>
      <dgm:spPr/>
      <dgm:t>
        <a:bodyPr/>
        <a:lstStyle/>
        <a:p>
          <a:r>
            <a:rPr lang="en-US" dirty="0"/>
            <a:t>Job Postings</a:t>
          </a:r>
        </a:p>
      </dgm:t>
    </dgm:pt>
    <dgm:pt modelId="{1F749583-6673-40AB-9641-D922F2809CCF}" type="parTrans" cxnId="{CCD79C39-9483-46CA-94B6-8A3DF00FF994}">
      <dgm:prSet/>
      <dgm:spPr/>
      <dgm:t>
        <a:bodyPr/>
        <a:lstStyle/>
        <a:p>
          <a:endParaRPr lang="en-US"/>
        </a:p>
      </dgm:t>
    </dgm:pt>
    <dgm:pt modelId="{9C17D6A0-3709-402A-B1EC-501E0202AD7A}" type="sibTrans" cxnId="{CCD79C39-9483-46CA-94B6-8A3DF00FF994}">
      <dgm:prSet/>
      <dgm:spPr/>
      <dgm:t>
        <a:bodyPr/>
        <a:lstStyle/>
        <a:p>
          <a:endParaRPr lang="en-US"/>
        </a:p>
      </dgm:t>
    </dgm:pt>
    <dgm:pt modelId="{DEEAA8C7-DFC2-4EBD-9587-0BC2405B1D84}">
      <dgm:prSet phldrT="[Text]"/>
      <dgm:spPr/>
      <dgm:t>
        <a:bodyPr/>
        <a:lstStyle/>
        <a:p>
          <a:r>
            <a:rPr lang="en-US" dirty="0"/>
            <a:t>Computer Access</a:t>
          </a:r>
        </a:p>
      </dgm:t>
    </dgm:pt>
    <dgm:pt modelId="{5CEF9330-E1DD-4A88-AC8F-C94A86026C40}" type="parTrans" cxnId="{C5F32B29-0CEB-4B46-A174-26D6061DC08A}">
      <dgm:prSet/>
      <dgm:spPr/>
      <dgm:t>
        <a:bodyPr/>
        <a:lstStyle/>
        <a:p>
          <a:endParaRPr lang="en-US"/>
        </a:p>
      </dgm:t>
    </dgm:pt>
    <dgm:pt modelId="{85DED65B-2C56-4B70-A294-45D6D907D1C7}" type="sibTrans" cxnId="{C5F32B29-0CEB-4B46-A174-26D6061DC08A}">
      <dgm:prSet/>
      <dgm:spPr/>
      <dgm:t>
        <a:bodyPr/>
        <a:lstStyle/>
        <a:p>
          <a:endParaRPr lang="en-US"/>
        </a:p>
      </dgm:t>
    </dgm:pt>
    <dgm:pt modelId="{DA3FA586-0D2A-43F6-815E-7FA2BDB9CBA0}">
      <dgm:prSet phldrT="[Text]"/>
      <dgm:spPr/>
      <dgm:t>
        <a:bodyPr/>
        <a:lstStyle/>
        <a:p>
          <a:r>
            <a:rPr lang="en-US" dirty="0"/>
            <a:t>Faxes, Phones, and Copier</a:t>
          </a:r>
        </a:p>
      </dgm:t>
    </dgm:pt>
    <dgm:pt modelId="{4971214D-FFBA-47B7-B604-5D7365CFA565}" type="parTrans" cxnId="{6C51989B-3D56-4CDA-A978-89C43748FD7B}">
      <dgm:prSet/>
      <dgm:spPr/>
      <dgm:t>
        <a:bodyPr/>
        <a:lstStyle/>
        <a:p>
          <a:endParaRPr lang="en-US"/>
        </a:p>
      </dgm:t>
    </dgm:pt>
    <dgm:pt modelId="{2F81A361-4B43-47A2-8700-228EF8F47D1A}" type="sibTrans" cxnId="{6C51989B-3D56-4CDA-A978-89C43748FD7B}">
      <dgm:prSet/>
      <dgm:spPr/>
      <dgm:t>
        <a:bodyPr/>
        <a:lstStyle/>
        <a:p>
          <a:endParaRPr lang="en-US"/>
        </a:p>
      </dgm:t>
    </dgm:pt>
    <dgm:pt modelId="{0961B339-4F2E-4349-BB7C-42B691C65B4D}">
      <dgm:prSet phldrT="[Text]"/>
      <dgm:spPr/>
      <dgm:t>
        <a:bodyPr/>
        <a:lstStyle/>
        <a:p>
          <a:r>
            <a:rPr lang="en-US" dirty="0"/>
            <a:t>Workshops</a:t>
          </a:r>
        </a:p>
      </dgm:t>
    </dgm:pt>
    <dgm:pt modelId="{443D7A95-4474-4354-ADAC-84AD2DC112AF}" type="parTrans" cxnId="{1D66F7F9-B714-4E7F-A150-4AC47439F8BC}">
      <dgm:prSet/>
      <dgm:spPr/>
      <dgm:t>
        <a:bodyPr/>
        <a:lstStyle/>
        <a:p>
          <a:endParaRPr lang="en-US"/>
        </a:p>
      </dgm:t>
    </dgm:pt>
    <dgm:pt modelId="{CA9AC1B2-B520-41CE-99F0-E742C1C2E1FF}" type="sibTrans" cxnId="{1D66F7F9-B714-4E7F-A150-4AC47439F8BC}">
      <dgm:prSet/>
      <dgm:spPr/>
      <dgm:t>
        <a:bodyPr/>
        <a:lstStyle/>
        <a:p>
          <a:endParaRPr lang="en-US"/>
        </a:p>
      </dgm:t>
    </dgm:pt>
    <dgm:pt modelId="{03F7F153-CF70-4F79-B9BB-CD4EB759B2A9}">
      <dgm:prSet phldrT="[Text]"/>
      <dgm:spPr/>
      <dgm:t>
        <a:bodyPr/>
        <a:lstStyle/>
        <a:p>
          <a:r>
            <a:rPr lang="en-US" dirty="0"/>
            <a:t>Employment Resources</a:t>
          </a:r>
        </a:p>
      </dgm:t>
    </dgm:pt>
    <dgm:pt modelId="{133B7755-FD77-48CB-852E-C2B48B826304}" type="parTrans" cxnId="{7414E6DF-8642-4B01-9F20-A330947FEEA4}">
      <dgm:prSet/>
      <dgm:spPr/>
      <dgm:t>
        <a:bodyPr/>
        <a:lstStyle/>
        <a:p>
          <a:endParaRPr lang="en-US"/>
        </a:p>
      </dgm:t>
    </dgm:pt>
    <dgm:pt modelId="{0AFEE57D-1402-4836-8731-25716F012465}" type="sibTrans" cxnId="{7414E6DF-8642-4B01-9F20-A330947FEEA4}">
      <dgm:prSet/>
      <dgm:spPr/>
      <dgm:t>
        <a:bodyPr/>
        <a:lstStyle/>
        <a:p>
          <a:endParaRPr lang="en-US"/>
        </a:p>
      </dgm:t>
    </dgm:pt>
    <dgm:pt modelId="{2F74D35F-AE63-42AB-A9DF-0032473368BB}">
      <dgm:prSet phldrT="[Text]"/>
      <dgm:spPr/>
      <dgm:t>
        <a:bodyPr/>
        <a:lstStyle/>
        <a:p>
          <a:r>
            <a:rPr lang="en-US" dirty="0"/>
            <a:t>Labor Market Information</a:t>
          </a:r>
        </a:p>
      </dgm:t>
    </dgm:pt>
    <dgm:pt modelId="{A87CB831-1813-4C81-AA4C-F8291F874CFC}" type="parTrans" cxnId="{65CA274B-40BA-48EB-8C51-602B57D3D1D5}">
      <dgm:prSet/>
      <dgm:spPr/>
      <dgm:t>
        <a:bodyPr/>
        <a:lstStyle/>
        <a:p>
          <a:endParaRPr lang="en-US"/>
        </a:p>
      </dgm:t>
    </dgm:pt>
    <dgm:pt modelId="{BE243B97-93D4-4B8B-AADC-A7CF639D3E7A}" type="sibTrans" cxnId="{65CA274B-40BA-48EB-8C51-602B57D3D1D5}">
      <dgm:prSet/>
      <dgm:spPr/>
      <dgm:t>
        <a:bodyPr/>
        <a:lstStyle/>
        <a:p>
          <a:endParaRPr lang="en-US"/>
        </a:p>
      </dgm:t>
    </dgm:pt>
    <dgm:pt modelId="{845698B4-452D-43DB-A5FB-B89C84E610AE}" type="pres">
      <dgm:prSet presAssocID="{41D193D2-3BE7-4573-8D79-6A97CB64832D}" presName="Name0" presStyleCnt="0">
        <dgm:presLayoutVars>
          <dgm:chMax val="1"/>
          <dgm:chPref val="1"/>
          <dgm:dir/>
          <dgm:animOne val="branch"/>
          <dgm:animLvl val="lvl"/>
        </dgm:presLayoutVars>
      </dgm:prSet>
      <dgm:spPr/>
      <dgm:t>
        <a:bodyPr/>
        <a:lstStyle/>
        <a:p>
          <a:endParaRPr lang="en-US"/>
        </a:p>
      </dgm:t>
    </dgm:pt>
    <dgm:pt modelId="{A11CEB76-899E-455C-B02B-EA9724772B31}" type="pres">
      <dgm:prSet presAssocID="{C044A471-5D34-44EB-AADF-FD558B4FB98C}" presName="Parent" presStyleLbl="node0" presStyleIdx="0" presStyleCnt="1">
        <dgm:presLayoutVars>
          <dgm:chMax val="6"/>
          <dgm:chPref val="6"/>
        </dgm:presLayoutVars>
      </dgm:prSet>
      <dgm:spPr/>
      <dgm:t>
        <a:bodyPr/>
        <a:lstStyle/>
        <a:p>
          <a:endParaRPr lang="en-US"/>
        </a:p>
      </dgm:t>
    </dgm:pt>
    <dgm:pt modelId="{0558A5BE-1C00-482C-BA00-C93F151DB1DA}" type="pres">
      <dgm:prSet presAssocID="{17493702-68CD-4112-9E06-09148197C876}" presName="Accent1" presStyleCnt="0"/>
      <dgm:spPr/>
    </dgm:pt>
    <dgm:pt modelId="{8C7B7D50-3581-49A9-8217-1FF1A3652EFF}" type="pres">
      <dgm:prSet presAssocID="{17493702-68CD-4112-9E06-09148197C876}" presName="Accent" presStyleLbl="bgShp" presStyleIdx="0" presStyleCnt="6"/>
      <dgm:spPr/>
    </dgm:pt>
    <dgm:pt modelId="{71E2FD46-4E23-4DE7-81D5-D73404FC00F2}" type="pres">
      <dgm:prSet presAssocID="{17493702-68CD-4112-9E06-09148197C876}" presName="Child1" presStyleLbl="node1" presStyleIdx="0" presStyleCnt="6">
        <dgm:presLayoutVars>
          <dgm:chMax val="0"/>
          <dgm:chPref val="0"/>
          <dgm:bulletEnabled val="1"/>
        </dgm:presLayoutVars>
      </dgm:prSet>
      <dgm:spPr/>
      <dgm:t>
        <a:bodyPr/>
        <a:lstStyle/>
        <a:p>
          <a:endParaRPr lang="en-US"/>
        </a:p>
      </dgm:t>
    </dgm:pt>
    <dgm:pt modelId="{EF5749B4-7CD7-4C1F-9689-13C737CA8EA2}" type="pres">
      <dgm:prSet presAssocID="{DEEAA8C7-DFC2-4EBD-9587-0BC2405B1D84}" presName="Accent2" presStyleCnt="0"/>
      <dgm:spPr/>
    </dgm:pt>
    <dgm:pt modelId="{642C6368-BE77-4B73-BE7A-4A807150883E}" type="pres">
      <dgm:prSet presAssocID="{DEEAA8C7-DFC2-4EBD-9587-0BC2405B1D84}" presName="Accent" presStyleLbl="bgShp" presStyleIdx="1" presStyleCnt="6"/>
      <dgm:spPr/>
    </dgm:pt>
    <dgm:pt modelId="{E3F20F4E-A207-498C-BB16-AA3B64D3A1CF}" type="pres">
      <dgm:prSet presAssocID="{DEEAA8C7-DFC2-4EBD-9587-0BC2405B1D84}" presName="Child2" presStyleLbl="node1" presStyleIdx="1" presStyleCnt="6">
        <dgm:presLayoutVars>
          <dgm:chMax val="0"/>
          <dgm:chPref val="0"/>
          <dgm:bulletEnabled val="1"/>
        </dgm:presLayoutVars>
      </dgm:prSet>
      <dgm:spPr/>
      <dgm:t>
        <a:bodyPr/>
        <a:lstStyle/>
        <a:p>
          <a:endParaRPr lang="en-US"/>
        </a:p>
      </dgm:t>
    </dgm:pt>
    <dgm:pt modelId="{79776473-82FD-474F-8CCF-C2624FB5A0D1}" type="pres">
      <dgm:prSet presAssocID="{DA3FA586-0D2A-43F6-815E-7FA2BDB9CBA0}" presName="Accent3" presStyleCnt="0"/>
      <dgm:spPr/>
    </dgm:pt>
    <dgm:pt modelId="{6BD4CA11-BF82-4895-B035-7D9D278C8D39}" type="pres">
      <dgm:prSet presAssocID="{DA3FA586-0D2A-43F6-815E-7FA2BDB9CBA0}" presName="Accent" presStyleLbl="bgShp" presStyleIdx="2" presStyleCnt="6"/>
      <dgm:spPr/>
    </dgm:pt>
    <dgm:pt modelId="{8F451EEE-9BA1-4C34-9454-72E4D8C99A19}" type="pres">
      <dgm:prSet presAssocID="{DA3FA586-0D2A-43F6-815E-7FA2BDB9CBA0}" presName="Child3" presStyleLbl="node1" presStyleIdx="2" presStyleCnt="6">
        <dgm:presLayoutVars>
          <dgm:chMax val="0"/>
          <dgm:chPref val="0"/>
          <dgm:bulletEnabled val="1"/>
        </dgm:presLayoutVars>
      </dgm:prSet>
      <dgm:spPr/>
      <dgm:t>
        <a:bodyPr/>
        <a:lstStyle/>
        <a:p>
          <a:endParaRPr lang="en-US"/>
        </a:p>
      </dgm:t>
    </dgm:pt>
    <dgm:pt modelId="{B67BA085-2B3A-46E4-BBBB-FA03B9BCA393}" type="pres">
      <dgm:prSet presAssocID="{0961B339-4F2E-4349-BB7C-42B691C65B4D}" presName="Accent4" presStyleCnt="0"/>
      <dgm:spPr/>
    </dgm:pt>
    <dgm:pt modelId="{27E4EEAB-115B-4BEA-855A-673313F79A2E}" type="pres">
      <dgm:prSet presAssocID="{0961B339-4F2E-4349-BB7C-42B691C65B4D}" presName="Accent" presStyleLbl="bgShp" presStyleIdx="3" presStyleCnt="6"/>
      <dgm:spPr/>
    </dgm:pt>
    <dgm:pt modelId="{5265AB31-E9D5-450D-BDA3-95968F26E03A}" type="pres">
      <dgm:prSet presAssocID="{0961B339-4F2E-4349-BB7C-42B691C65B4D}" presName="Child4" presStyleLbl="node1" presStyleIdx="3" presStyleCnt="6">
        <dgm:presLayoutVars>
          <dgm:chMax val="0"/>
          <dgm:chPref val="0"/>
          <dgm:bulletEnabled val="1"/>
        </dgm:presLayoutVars>
      </dgm:prSet>
      <dgm:spPr/>
      <dgm:t>
        <a:bodyPr/>
        <a:lstStyle/>
        <a:p>
          <a:endParaRPr lang="en-US"/>
        </a:p>
      </dgm:t>
    </dgm:pt>
    <dgm:pt modelId="{70A8006B-5AAB-4DE4-87BC-A66A2586C3AC}" type="pres">
      <dgm:prSet presAssocID="{03F7F153-CF70-4F79-B9BB-CD4EB759B2A9}" presName="Accent5" presStyleCnt="0"/>
      <dgm:spPr/>
    </dgm:pt>
    <dgm:pt modelId="{25DBDA9A-CD7E-4939-870B-082502DC326B}" type="pres">
      <dgm:prSet presAssocID="{03F7F153-CF70-4F79-B9BB-CD4EB759B2A9}" presName="Accent" presStyleLbl="bgShp" presStyleIdx="4" presStyleCnt="6"/>
      <dgm:spPr/>
    </dgm:pt>
    <dgm:pt modelId="{C1B0BF61-7087-4252-8561-73231411D25D}" type="pres">
      <dgm:prSet presAssocID="{03F7F153-CF70-4F79-B9BB-CD4EB759B2A9}" presName="Child5" presStyleLbl="node1" presStyleIdx="4" presStyleCnt="6">
        <dgm:presLayoutVars>
          <dgm:chMax val="0"/>
          <dgm:chPref val="0"/>
          <dgm:bulletEnabled val="1"/>
        </dgm:presLayoutVars>
      </dgm:prSet>
      <dgm:spPr/>
      <dgm:t>
        <a:bodyPr/>
        <a:lstStyle/>
        <a:p>
          <a:endParaRPr lang="en-US"/>
        </a:p>
      </dgm:t>
    </dgm:pt>
    <dgm:pt modelId="{4D817582-42AA-4706-9054-E843261F29C6}" type="pres">
      <dgm:prSet presAssocID="{2F74D35F-AE63-42AB-A9DF-0032473368BB}" presName="Accent6" presStyleCnt="0"/>
      <dgm:spPr/>
    </dgm:pt>
    <dgm:pt modelId="{19B2A62C-48E6-459F-B837-6AADC024FE3F}" type="pres">
      <dgm:prSet presAssocID="{2F74D35F-AE63-42AB-A9DF-0032473368BB}" presName="Accent" presStyleLbl="bgShp" presStyleIdx="5" presStyleCnt="6"/>
      <dgm:spPr/>
    </dgm:pt>
    <dgm:pt modelId="{3DA1C789-10CC-40BC-80D5-E7F691D4B187}" type="pres">
      <dgm:prSet presAssocID="{2F74D35F-AE63-42AB-A9DF-0032473368BB}" presName="Child6" presStyleLbl="node1" presStyleIdx="5" presStyleCnt="6">
        <dgm:presLayoutVars>
          <dgm:chMax val="0"/>
          <dgm:chPref val="0"/>
          <dgm:bulletEnabled val="1"/>
        </dgm:presLayoutVars>
      </dgm:prSet>
      <dgm:spPr/>
      <dgm:t>
        <a:bodyPr/>
        <a:lstStyle/>
        <a:p>
          <a:endParaRPr lang="en-US"/>
        </a:p>
      </dgm:t>
    </dgm:pt>
  </dgm:ptLst>
  <dgm:cxnLst>
    <dgm:cxn modelId="{5A5575E6-7EBC-49D1-8477-0B37B36CCFF6}" srcId="{41D193D2-3BE7-4573-8D79-6A97CB64832D}" destId="{C044A471-5D34-44EB-AADF-FD558B4FB98C}" srcOrd="0" destOrd="0" parTransId="{9764556E-57D1-4BED-92A8-74518EDE119C}" sibTransId="{60C3DC6E-EFB8-4E75-A9CB-85BB0326BDF2}"/>
    <dgm:cxn modelId="{CCD79C39-9483-46CA-94B6-8A3DF00FF994}" srcId="{C044A471-5D34-44EB-AADF-FD558B4FB98C}" destId="{17493702-68CD-4112-9E06-09148197C876}" srcOrd="0" destOrd="0" parTransId="{1F749583-6673-40AB-9641-D922F2809CCF}" sibTransId="{9C17D6A0-3709-402A-B1EC-501E0202AD7A}"/>
    <dgm:cxn modelId="{E75AEAFB-AB41-4531-B093-14600F8BACC2}" type="presOf" srcId="{17493702-68CD-4112-9E06-09148197C876}" destId="{71E2FD46-4E23-4DE7-81D5-D73404FC00F2}" srcOrd="0" destOrd="0" presId="urn:microsoft.com/office/officeart/2011/layout/HexagonRadial"/>
    <dgm:cxn modelId="{6084DD35-F22A-437F-ACDD-583229D9B593}" type="presOf" srcId="{C044A471-5D34-44EB-AADF-FD558B4FB98C}" destId="{A11CEB76-899E-455C-B02B-EA9724772B31}" srcOrd="0" destOrd="0" presId="urn:microsoft.com/office/officeart/2011/layout/HexagonRadial"/>
    <dgm:cxn modelId="{77318AE8-F4C8-4CB7-8944-FD4E1877E018}" type="presOf" srcId="{03F7F153-CF70-4F79-B9BB-CD4EB759B2A9}" destId="{C1B0BF61-7087-4252-8561-73231411D25D}" srcOrd="0" destOrd="0" presId="urn:microsoft.com/office/officeart/2011/layout/HexagonRadial"/>
    <dgm:cxn modelId="{1D66F7F9-B714-4E7F-A150-4AC47439F8BC}" srcId="{C044A471-5D34-44EB-AADF-FD558B4FB98C}" destId="{0961B339-4F2E-4349-BB7C-42B691C65B4D}" srcOrd="3" destOrd="0" parTransId="{443D7A95-4474-4354-ADAC-84AD2DC112AF}" sibTransId="{CA9AC1B2-B520-41CE-99F0-E742C1C2E1FF}"/>
    <dgm:cxn modelId="{C3713319-F0A1-4ECB-B8FF-433766FDEDD9}" type="presOf" srcId="{2F74D35F-AE63-42AB-A9DF-0032473368BB}" destId="{3DA1C789-10CC-40BC-80D5-E7F691D4B187}" srcOrd="0" destOrd="0" presId="urn:microsoft.com/office/officeart/2011/layout/HexagonRadial"/>
    <dgm:cxn modelId="{6E17EC55-13B0-44F9-81CA-2CFDBB0AE93A}" type="presOf" srcId="{DEEAA8C7-DFC2-4EBD-9587-0BC2405B1D84}" destId="{E3F20F4E-A207-498C-BB16-AA3B64D3A1CF}" srcOrd="0" destOrd="0" presId="urn:microsoft.com/office/officeart/2011/layout/HexagonRadial"/>
    <dgm:cxn modelId="{54529AA8-FBB3-4538-8ED1-C24B28073265}" type="presOf" srcId="{41D193D2-3BE7-4573-8D79-6A97CB64832D}" destId="{845698B4-452D-43DB-A5FB-B89C84E610AE}" srcOrd="0" destOrd="0" presId="urn:microsoft.com/office/officeart/2011/layout/HexagonRadial"/>
    <dgm:cxn modelId="{7414E6DF-8642-4B01-9F20-A330947FEEA4}" srcId="{C044A471-5D34-44EB-AADF-FD558B4FB98C}" destId="{03F7F153-CF70-4F79-B9BB-CD4EB759B2A9}" srcOrd="4" destOrd="0" parTransId="{133B7755-FD77-48CB-852E-C2B48B826304}" sibTransId="{0AFEE57D-1402-4836-8731-25716F012465}"/>
    <dgm:cxn modelId="{38DEEF73-05A8-4889-AC0C-F5702ECFDC5C}" type="presOf" srcId="{DA3FA586-0D2A-43F6-815E-7FA2BDB9CBA0}" destId="{8F451EEE-9BA1-4C34-9454-72E4D8C99A19}" srcOrd="0" destOrd="0" presId="urn:microsoft.com/office/officeart/2011/layout/HexagonRadial"/>
    <dgm:cxn modelId="{F49E98F2-02B0-485F-B442-65C7DDF1E603}" type="presOf" srcId="{0961B339-4F2E-4349-BB7C-42B691C65B4D}" destId="{5265AB31-E9D5-450D-BDA3-95968F26E03A}" srcOrd="0" destOrd="0" presId="urn:microsoft.com/office/officeart/2011/layout/HexagonRadial"/>
    <dgm:cxn modelId="{C5F32B29-0CEB-4B46-A174-26D6061DC08A}" srcId="{C044A471-5D34-44EB-AADF-FD558B4FB98C}" destId="{DEEAA8C7-DFC2-4EBD-9587-0BC2405B1D84}" srcOrd="1" destOrd="0" parTransId="{5CEF9330-E1DD-4A88-AC8F-C94A86026C40}" sibTransId="{85DED65B-2C56-4B70-A294-45D6D907D1C7}"/>
    <dgm:cxn modelId="{65CA274B-40BA-48EB-8C51-602B57D3D1D5}" srcId="{C044A471-5D34-44EB-AADF-FD558B4FB98C}" destId="{2F74D35F-AE63-42AB-A9DF-0032473368BB}" srcOrd="5" destOrd="0" parTransId="{A87CB831-1813-4C81-AA4C-F8291F874CFC}" sibTransId="{BE243B97-93D4-4B8B-AADC-A7CF639D3E7A}"/>
    <dgm:cxn modelId="{6C51989B-3D56-4CDA-A978-89C43748FD7B}" srcId="{C044A471-5D34-44EB-AADF-FD558B4FB98C}" destId="{DA3FA586-0D2A-43F6-815E-7FA2BDB9CBA0}" srcOrd="2" destOrd="0" parTransId="{4971214D-FFBA-47B7-B604-5D7365CFA565}" sibTransId="{2F81A361-4B43-47A2-8700-228EF8F47D1A}"/>
    <dgm:cxn modelId="{0DC27DCA-7DC9-43B5-8AD8-E7BFDC75319B}" type="presParOf" srcId="{845698B4-452D-43DB-A5FB-B89C84E610AE}" destId="{A11CEB76-899E-455C-B02B-EA9724772B31}" srcOrd="0" destOrd="0" presId="urn:microsoft.com/office/officeart/2011/layout/HexagonRadial"/>
    <dgm:cxn modelId="{3C6662AE-A931-49A1-BD9A-D342A88245F8}" type="presParOf" srcId="{845698B4-452D-43DB-A5FB-B89C84E610AE}" destId="{0558A5BE-1C00-482C-BA00-C93F151DB1DA}" srcOrd="1" destOrd="0" presId="urn:microsoft.com/office/officeart/2011/layout/HexagonRadial"/>
    <dgm:cxn modelId="{2081F957-744E-4C66-B251-F0BC60CF6C4F}" type="presParOf" srcId="{0558A5BE-1C00-482C-BA00-C93F151DB1DA}" destId="{8C7B7D50-3581-49A9-8217-1FF1A3652EFF}" srcOrd="0" destOrd="0" presId="urn:microsoft.com/office/officeart/2011/layout/HexagonRadial"/>
    <dgm:cxn modelId="{85257E80-4243-4516-8D30-197F5D1D5A7D}" type="presParOf" srcId="{845698B4-452D-43DB-A5FB-B89C84E610AE}" destId="{71E2FD46-4E23-4DE7-81D5-D73404FC00F2}" srcOrd="2" destOrd="0" presId="urn:microsoft.com/office/officeart/2011/layout/HexagonRadial"/>
    <dgm:cxn modelId="{9ECD86AD-F2D1-44B6-8389-011D70550719}" type="presParOf" srcId="{845698B4-452D-43DB-A5FB-B89C84E610AE}" destId="{EF5749B4-7CD7-4C1F-9689-13C737CA8EA2}" srcOrd="3" destOrd="0" presId="urn:microsoft.com/office/officeart/2011/layout/HexagonRadial"/>
    <dgm:cxn modelId="{EFC5EC88-A0F4-45B0-843C-BAFDAFE1814B}" type="presParOf" srcId="{EF5749B4-7CD7-4C1F-9689-13C737CA8EA2}" destId="{642C6368-BE77-4B73-BE7A-4A807150883E}" srcOrd="0" destOrd="0" presId="urn:microsoft.com/office/officeart/2011/layout/HexagonRadial"/>
    <dgm:cxn modelId="{03458BF4-ABD9-4ABA-AE51-FEFF4AEFC4C6}" type="presParOf" srcId="{845698B4-452D-43DB-A5FB-B89C84E610AE}" destId="{E3F20F4E-A207-498C-BB16-AA3B64D3A1CF}" srcOrd="4" destOrd="0" presId="urn:microsoft.com/office/officeart/2011/layout/HexagonRadial"/>
    <dgm:cxn modelId="{73EB8FE2-C07A-437D-AA0E-2AAF39772B41}" type="presParOf" srcId="{845698B4-452D-43DB-A5FB-B89C84E610AE}" destId="{79776473-82FD-474F-8CCF-C2624FB5A0D1}" srcOrd="5" destOrd="0" presId="urn:microsoft.com/office/officeart/2011/layout/HexagonRadial"/>
    <dgm:cxn modelId="{A8D514B5-A0E5-4CDF-8876-7B049F5674CE}" type="presParOf" srcId="{79776473-82FD-474F-8CCF-C2624FB5A0D1}" destId="{6BD4CA11-BF82-4895-B035-7D9D278C8D39}" srcOrd="0" destOrd="0" presId="urn:microsoft.com/office/officeart/2011/layout/HexagonRadial"/>
    <dgm:cxn modelId="{8A58FD72-051F-45B9-B305-63D20A463B62}" type="presParOf" srcId="{845698B4-452D-43DB-A5FB-B89C84E610AE}" destId="{8F451EEE-9BA1-4C34-9454-72E4D8C99A19}" srcOrd="6" destOrd="0" presId="urn:microsoft.com/office/officeart/2011/layout/HexagonRadial"/>
    <dgm:cxn modelId="{4CD0059A-FEA4-46AC-B1CC-25D79E8BDBD5}" type="presParOf" srcId="{845698B4-452D-43DB-A5FB-B89C84E610AE}" destId="{B67BA085-2B3A-46E4-BBBB-FA03B9BCA393}" srcOrd="7" destOrd="0" presId="urn:microsoft.com/office/officeart/2011/layout/HexagonRadial"/>
    <dgm:cxn modelId="{A1D772A1-0631-4F46-A56E-0D86CF84F8EB}" type="presParOf" srcId="{B67BA085-2B3A-46E4-BBBB-FA03B9BCA393}" destId="{27E4EEAB-115B-4BEA-855A-673313F79A2E}" srcOrd="0" destOrd="0" presId="urn:microsoft.com/office/officeart/2011/layout/HexagonRadial"/>
    <dgm:cxn modelId="{E6D204AC-61D4-492C-A3E4-9670637FA185}" type="presParOf" srcId="{845698B4-452D-43DB-A5FB-B89C84E610AE}" destId="{5265AB31-E9D5-450D-BDA3-95968F26E03A}" srcOrd="8" destOrd="0" presId="urn:microsoft.com/office/officeart/2011/layout/HexagonRadial"/>
    <dgm:cxn modelId="{3A958910-56F1-469A-873B-E7E90D3CDFAE}" type="presParOf" srcId="{845698B4-452D-43DB-A5FB-B89C84E610AE}" destId="{70A8006B-5AAB-4DE4-87BC-A66A2586C3AC}" srcOrd="9" destOrd="0" presId="urn:microsoft.com/office/officeart/2011/layout/HexagonRadial"/>
    <dgm:cxn modelId="{40193C13-AF3A-416C-A954-F090E7A8BA36}" type="presParOf" srcId="{70A8006B-5AAB-4DE4-87BC-A66A2586C3AC}" destId="{25DBDA9A-CD7E-4939-870B-082502DC326B}" srcOrd="0" destOrd="0" presId="urn:microsoft.com/office/officeart/2011/layout/HexagonRadial"/>
    <dgm:cxn modelId="{E0A63DC5-96DC-4A20-BD2B-DF722291F083}" type="presParOf" srcId="{845698B4-452D-43DB-A5FB-B89C84E610AE}" destId="{C1B0BF61-7087-4252-8561-73231411D25D}" srcOrd="10" destOrd="0" presId="urn:microsoft.com/office/officeart/2011/layout/HexagonRadial"/>
    <dgm:cxn modelId="{88B898B2-205B-4149-9C06-62C97033DD21}" type="presParOf" srcId="{845698B4-452D-43DB-A5FB-B89C84E610AE}" destId="{4D817582-42AA-4706-9054-E843261F29C6}" srcOrd="11" destOrd="0" presId="urn:microsoft.com/office/officeart/2011/layout/HexagonRadial"/>
    <dgm:cxn modelId="{9BB9A7BC-7401-4C76-A4FF-32711A581DE5}" type="presParOf" srcId="{4D817582-42AA-4706-9054-E843261F29C6}" destId="{19B2A62C-48E6-459F-B837-6AADC024FE3F}" srcOrd="0" destOrd="0" presId="urn:microsoft.com/office/officeart/2011/layout/HexagonRadial"/>
    <dgm:cxn modelId="{39888AE0-CF86-4FF2-9CD8-FD5A9449615A}" type="presParOf" srcId="{845698B4-452D-43DB-A5FB-B89C84E610AE}" destId="{3DA1C789-10CC-40BC-80D5-E7F691D4B187}"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8FF499-611F-4F05-8D15-6EAF56DD45F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CF16CC7-38A3-4526-9B0A-F7344BFE5BEB}">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2065" tIns="12065" rIns="12065" bIns="12065" numCol="1" spcCol="1270" anchor="ctr" anchorCtr="0"/>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Staff Assisted Services</a:t>
          </a:r>
        </a:p>
      </dgm:t>
    </dgm:pt>
    <dgm:pt modelId="{D1D8F2D0-42D6-4345-A94A-B8710A94225C}" type="parTrans" cxnId="{6E40A2E0-02DC-4D1B-BD08-0FD7AE37ED28}">
      <dgm:prSet/>
      <dgm:spPr/>
      <dgm:t>
        <a:bodyPr/>
        <a:lstStyle/>
        <a:p>
          <a:endParaRPr lang="en-US"/>
        </a:p>
      </dgm:t>
    </dgm:pt>
    <dgm:pt modelId="{30359E78-01E2-45CD-8E0A-CFDC70CCDC52}" type="sibTrans" cxnId="{6E40A2E0-02DC-4D1B-BD08-0FD7AE37ED28}">
      <dgm:prSet/>
      <dgm:spPr/>
      <dgm:t>
        <a:bodyPr/>
        <a:lstStyle/>
        <a:p>
          <a:endParaRPr lang="en-US"/>
        </a:p>
      </dgm:t>
    </dgm:pt>
    <dgm:pt modelId="{50ADDB21-9352-49CF-96F5-49078F5C3B84}">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2065" tIns="12065" rIns="12065" bIns="12065" numCol="1" spcCol="1270" anchor="ctr" anchorCtr="0"/>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Career Counseling</a:t>
          </a:r>
        </a:p>
      </dgm:t>
    </dgm:pt>
    <dgm:pt modelId="{7B2A3BCB-A30A-4DD5-A84C-E3CC9621C9E8}" type="parTrans" cxnId="{8EF916E1-E5F3-439D-9DA8-7B04EA6840A4}">
      <dgm:prSet/>
      <dgm:spPr/>
      <dgm:t>
        <a:bodyPr/>
        <a:lstStyle/>
        <a:p>
          <a:endParaRPr lang="en-US"/>
        </a:p>
      </dgm:t>
    </dgm:pt>
    <dgm:pt modelId="{43FAB244-2F36-4128-8ECB-AB72D398DEDB}" type="sibTrans" cxnId="{8EF916E1-E5F3-439D-9DA8-7B04EA6840A4}">
      <dgm:prSet/>
      <dgm:spPr/>
      <dgm:t>
        <a:bodyPr/>
        <a:lstStyle/>
        <a:p>
          <a:endParaRPr lang="en-US"/>
        </a:p>
      </dgm:t>
    </dgm:pt>
    <dgm:pt modelId="{CE85C3E6-95D4-4FA7-AEEC-0FA22018B45E}">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2065" tIns="12065" rIns="12065" bIns="12065" numCol="1" spcCol="1270" anchor="ctr" anchorCtr="0"/>
        <a:lstStyle/>
        <a:p>
          <a:r>
            <a:rPr lang="en-US" sz="1900" dirty="0"/>
            <a:t>Job Search &amp; Employment Planning</a:t>
          </a:r>
        </a:p>
      </dgm:t>
    </dgm:pt>
    <dgm:pt modelId="{C6D58F60-FA3B-482C-A786-4D4CE6FB5697}" type="parTrans" cxnId="{AC767349-9887-4606-9C67-B2AAE901957B}">
      <dgm:prSet/>
      <dgm:spPr/>
      <dgm:t>
        <a:bodyPr/>
        <a:lstStyle/>
        <a:p>
          <a:endParaRPr lang="en-US"/>
        </a:p>
      </dgm:t>
    </dgm:pt>
    <dgm:pt modelId="{11184EA0-F7F3-4786-B36F-29E841A455A3}" type="sibTrans" cxnId="{AC767349-9887-4606-9C67-B2AAE901957B}">
      <dgm:prSet/>
      <dgm:spPr/>
      <dgm:t>
        <a:bodyPr/>
        <a:lstStyle/>
        <a:p>
          <a:endParaRPr lang="en-US"/>
        </a:p>
      </dgm:t>
    </dgm:pt>
    <dgm:pt modelId="{A84C5FCD-9A93-44F4-888B-AC24AD73782F}">
      <dgm:prSet phldrT="[Text]" custT="1"/>
      <dgm:spPr/>
      <dgm:t>
        <a:bodyPr/>
        <a:lstStyle/>
        <a:p>
          <a:r>
            <a:rPr lang="en-US" sz="1900" dirty="0"/>
            <a:t>Education / Training Services</a:t>
          </a:r>
        </a:p>
      </dgm:t>
    </dgm:pt>
    <dgm:pt modelId="{B76EF46E-9D63-4049-9D85-2748FCBC3783}" type="parTrans" cxnId="{7837AF9E-1493-45F5-9840-1C4F993919D3}">
      <dgm:prSet/>
      <dgm:spPr/>
      <dgm:t>
        <a:bodyPr/>
        <a:lstStyle/>
        <a:p>
          <a:endParaRPr lang="en-US"/>
        </a:p>
      </dgm:t>
    </dgm:pt>
    <dgm:pt modelId="{3766D726-436A-44D6-B3BB-314431ED0CB8}" type="sibTrans" cxnId="{7837AF9E-1493-45F5-9840-1C4F993919D3}">
      <dgm:prSet/>
      <dgm:spPr/>
      <dgm:t>
        <a:bodyPr/>
        <a:lstStyle/>
        <a:p>
          <a:endParaRPr lang="en-US"/>
        </a:p>
      </dgm:t>
    </dgm:pt>
    <dgm:pt modelId="{997FCECB-4676-4D9A-80AD-4A62C46704A5}">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2065" tIns="12065" rIns="12065" bIns="12065" numCol="1" spcCol="1270" anchor="ctr" anchorCtr="0"/>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Workshops</a:t>
          </a:r>
        </a:p>
      </dgm:t>
    </dgm:pt>
    <dgm:pt modelId="{C1173D2E-CF9D-4CB4-90C7-21B813BEBBF3}" type="parTrans" cxnId="{AB726DFC-8AA0-4617-9278-8A965C5A7899}">
      <dgm:prSet/>
      <dgm:spPr/>
      <dgm:t>
        <a:bodyPr/>
        <a:lstStyle/>
        <a:p>
          <a:endParaRPr lang="en-US"/>
        </a:p>
      </dgm:t>
    </dgm:pt>
    <dgm:pt modelId="{B981AFDC-F4B7-4AB3-8DAE-CE6EBD8054D5}" type="sibTrans" cxnId="{AB726DFC-8AA0-4617-9278-8A965C5A7899}">
      <dgm:prSet/>
      <dgm:spPr/>
      <dgm:t>
        <a:bodyPr/>
        <a:lstStyle/>
        <a:p>
          <a:endParaRPr lang="en-US"/>
        </a:p>
      </dgm:t>
    </dgm:pt>
    <dgm:pt modelId="{36C478F5-5178-4DC4-876E-A001C60DFEFF}">
      <dgm:prSet custT="1"/>
      <dgm:spPr/>
      <dgm:t>
        <a:bodyPr/>
        <a:lstStyle/>
        <a:p>
          <a:r>
            <a:rPr lang="en-US" sz="1900" dirty="0"/>
            <a:t>Skills / Work Aptitude Assessments</a:t>
          </a:r>
        </a:p>
      </dgm:t>
    </dgm:pt>
    <dgm:pt modelId="{BEF1C1EA-50E2-4352-B347-C01C0954814D}" type="parTrans" cxnId="{BB3ED56B-3B80-48C2-B7CF-50FED4F98C11}">
      <dgm:prSet/>
      <dgm:spPr/>
      <dgm:t>
        <a:bodyPr/>
        <a:lstStyle/>
        <a:p>
          <a:endParaRPr lang="en-US"/>
        </a:p>
      </dgm:t>
    </dgm:pt>
    <dgm:pt modelId="{62762BD9-A6BC-487B-8C5A-EDBEB28CF03E}" type="sibTrans" cxnId="{BB3ED56B-3B80-48C2-B7CF-50FED4F98C11}">
      <dgm:prSet/>
      <dgm:spPr/>
      <dgm:t>
        <a:bodyPr/>
        <a:lstStyle/>
        <a:p>
          <a:endParaRPr lang="en-US"/>
        </a:p>
      </dgm:t>
    </dgm:pt>
    <dgm:pt modelId="{5352B94E-186D-4D53-A809-86A1B0B89C09}">
      <dgm:prSe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2065" tIns="12065" rIns="12065" bIns="12065" numCol="1" spcCol="1270" anchor="ctr" anchorCtr="0"/>
        <a:lstStyle/>
        <a:p>
          <a:pPr marL="0" lvl="0" indent="0" algn="ctr" defTabSz="844550">
            <a:lnSpc>
              <a:spcPct val="90000"/>
            </a:lnSpc>
            <a:spcBef>
              <a:spcPct val="0"/>
            </a:spcBef>
            <a:spcAft>
              <a:spcPct val="35000"/>
            </a:spcAft>
            <a:buNone/>
          </a:pPr>
          <a:r>
            <a:rPr lang="en-US" sz="1900" kern="1200" dirty="0">
              <a:solidFill>
                <a:prstClr val="white"/>
              </a:solidFill>
              <a:latin typeface="Calibri" panose="020F0502020204030204"/>
              <a:ea typeface="+mn-ea"/>
              <a:cs typeface="+mn-cs"/>
            </a:rPr>
            <a:t>Referral to Partner Agencies</a:t>
          </a:r>
        </a:p>
      </dgm:t>
    </dgm:pt>
    <dgm:pt modelId="{A6F53F7A-A763-4066-AB37-38F96B4D8276}" type="parTrans" cxnId="{172AD491-1147-4428-A9F0-AB3471E1B5A3}">
      <dgm:prSet/>
      <dgm:spPr/>
      <dgm:t>
        <a:bodyPr/>
        <a:lstStyle/>
        <a:p>
          <a:endParaRPr lang="en-US"/>
        </a:p>
      </dgm:t>
    </dgm:pt>
    <dgm:pt modelId="{EBB03E5F-FA88-4483-9E2A-AABBCB5BF32E}" type="sibTrans" cxnId="{172AD491-1147-4428-A9F0-AB3471E1B5A3}">
      <dgm:prSet/>
      <dgm:spPr/>
      <dgm:t>
        <a:bodyPr/>
        <a:lstStyle/>
        <a:p>
          <a:endParaRPr lang="en-US"/>
        </a:p>
      </dgm:t>
    </dgm:pt>
    <dgm:pt modelId="{793F41B9-555D-48C0-864E-6801A5DDF0CA}" type="pres">
      <dgm:prSet presAssocID="{548FF499-611F-4F05-8D15-6EAF56DD45FF}" presName="cycle" presStyleCnt="0">
        <dgm:presLayoutVars>
          <dgm:chMax val="1"/>
          <dgm:dir/>
          <dgm:animLvl val="ctr"/>
          <dgm:resizeHandles val="exact"/>
        </dgm:presLayoutVars>
      </dgm:prSet>
      <dgm:spPr/>
      <dgm:t>
        <a:bodyPr/>
        <a:lstStyle/>
        <a:p>
          <a:endParaRPr lang="en-US"/>
        </a:p>
      </dgm:t>
    </dgm:pt>
    <dgm:pt modelId="{1DE72EE2-55FE-425B-9C01-103CA412C787}" type="pres">
      <dgm:prSet presAssocID="{5CF16CC7-38A3-4526-9B0A-F7344BFE5BEB}" presName="centerShape" presStyleLbl="node0" presStyleIdx="0" presStyleCnt="1" custScaleX="106153" custScaleY="106153"/>
      <dgm:spPr>
        <a:xfrm>
          <a:off x="3268983" y="2103123"/>
          <a:ext cx="1737352" cy="1737352"/>
        </a:xfrm>
        <a:prstGeom prst="ellipse">
          <a:avLst/>
        </a:prstGeom>
      </dgm:spPr>
      <dgm:t>
        <a:bodyPr/>
        <a:lstStyle/>
        <a:p>
          <a:endParaRPr lang="en-US"/>
        </a:p>
      </dgm:t>
    </dgm:pt>
    <dgm:pt modelId="{432E4FBE-FEA3-47F1-B924-132EB703F7C3}" type="pres">
      <dgm:prSet presAssocID="{7B2A3BCB-A30A-4DD5-A84C-E3CC9621C9E8}" presName="Name9" presStyleLbl="parChTrans1D2" presStyleIdx="0" presStyleCnt="6"/>
      <dgm:spPr/>
      <dgm:t>
        <a:bodyPr/>
        <a:lstStyle/>
        <a:p>
          <a:endParaRPr lang="en-US"/>
        </a:p>
      </dgm:t>
    </dgm:pt>
    <dgm:pt modelId="{9C7565A6-9B2C-4B78-BA5C-6D47D1E0F213}" type="pres">
      <dgm:prSet presAssocID="{7B2A3BCB-A30A-4DD5-A84C-E3CC9621C9E8}" presName="connTx" presStyleLbl="parChTrans1D2" presStyleIdx="0" presStyleCnt="6"/>
      <dgm:spPr/>
      <dgm:t>
        <a:bodyPr/>
        <a:lstStyle/>
        <a:p>
          <a:endParaRPr lang="en-US"/>
        </a:p>
      </dgm:t>
    </dgm:pt>
    <dgm:pt modelId="{EFFC4BDC-6CDB-46C9-83EB-07C49E71219F}" type="pres">
      <dgm:prSet presAssocID="{50ADDB21-9352-49CF-96F5-49078F5C3B84}" presName="node" presStyleLbl="node1" presStyleIdx="0" presStyleCnt="6" custScaleX="106153" custScaleY="106153" custRadScaleRad="99024" custRadScaleInc="-962">
        <dgm:presLayoutVars>
          <dgm:bulletEnabled val="1"/>
        </dgm:presLayoutVars>
      </dgm:prSet>
      <dgm:spPr>
        <a:xfrm>
          <a:off x="3258355" y="-6781"/>
          <a:ext cx="1737352" cy="1737352"/>
        </a:xfrm>
        <a:prstGeom prst="ellipse">
          <a:avLst/>
        </a:prstGeom>
      </dgm:spPr>
      <dgm:t>
        <a:bodyPr/>
        <a:lstStyle/>
        <a:p>
          <a:endParaRPr lang="en-US"/>
        </a:p>
      </dgm:t>
    </dgm:pt>
    <dgm:pt modelId="{5D470676-F94E-4155-89C5-D0903EED5437}" type="pres">
      <dgm:prSet presAssocID="{C6D58F60-FA3B-482C-A786-4D4CE6FB5697}" presName="Name9" presStyleLbl="parChTrans1D2" presStyleIdx="1" presStyleCnt="6"/>
      <dgm:spPr/>
      <dgm:t>
        <a:bodyPr/>
        <a:lstStyle/>
        <a:p>
          <a:endParaRPr lang="en-US"/>
        </a:p>
      </dgm:t>
    </dgm:pt>
    <dgm:pt modelId="{2872698D-D00F-4DCD-B8FF-8A974C288BA7}" type="pres">
      <dgm:prSet presAssocID="{C6D58F60-FA3B-482C-A786-4D4CE6FB5697}" presName="connTx" presStyleLbl="parChTrans1D2" presStyleIdx="1" presStyleCnt="6"/>
      <dgm:spPr/>
      <dgm:t>
        <a:bodyPr/>
        <a:lstStyle/>
        <a:p>
          <a:endParaRPr lang="en-US"/>
        </a:p>
      </dgm:t>
    </dgm:pt>
    <dgm:pt modelId="{9DF08A59-BA9A-4D02-B735-CB455601C0F9}" type="pres">
      <dgm:prSet presAssocID="{CE85C3E6-95D4-4FA7-AEEC-0FA22018B45E}" presName="node" presStyleLbl="node1" presStyleIdx="1" presStyleCnt="6" custScaleX="126858" custScaleY="106153" custRadScaleRad="99081" custRadScaleInc="1150">
        <dgm:presLayoutVars>
          <dgm:bulletEnabled val="1"/>
        </dgm:presLayoutVars>
      </dgm:prSet>
      <dgm:spPr>
        <a:xfrm>
          <a:off x="5103612" y="1058578"/>
          <a:ext cx="1737352" cy="1737352"/>
        </a:xfrm>
        <a:prstGeom prst="ellipse">
          <a:avLst/>
        </a:prstGeom>
      </dgm:spPr>
      <dgm:t>
        <a:bodyPr/>
        <a:lstStyle/>
        <a:p>
          <a:endParaRPr lang="en-US"/>
        </a:p>
      </dgm:t>
    </dgm:pt>
    <dgm:pt modelId="{4EE27779-9457-4C8E-BAF7-BAC5722618B6}" type="pres">
      <dgm:prSet presAssocID="{B76EF46E-9D63-4049-9D85-2748FCBC3783}" presName="Name9" presStyleLbl="parChTrans1D2" presStyleIdx="2" presStyleCnt="6"/>
      <dgm:spPr/>
      <dgm:t>
        <a:bodyPr/>
        <a:lstStyle/>
        <a:p>
          <a:endParaRPr lang="en-US"/>
        </a:p>
      </dgm:t>
    </dgm:pt>
    <dgm:pt modelId="{157E7B76-C380-4CA5-8FA4-F952113E89ED}" type="pres">
      <dgm:prSet presAssocID="{B76EF46E-9D63-4049-9D85-2748FCBC3783}" presName="connTx" presStyleLbl="parChTrans1D2" presStyleIdx="2" presStyleCnt="6"/>
      <dgm:spPr/>
      <dgm:t>
        <a:bodyPr/>
        <a:lstStyle/>
        <a:p>
          <a:endParaRPr lang="en-US"/>
        </a:p>
      </dgm:t>
    </dgm:pt>
    <dgm:pt modelId="{1337FC2F-FFEE-48DB-9892-46F7833DA518}" type="pres">
      <dgm:prSet presAssocID="{A84C5FCD-9A93-44F4-888B-AC24AD73782F}" presName="node" presStyleLbl="node1" presStyleIdx="2" presStyleCnt="6" custScaleX="106153" custScaleY="106153">
        <dgm:presLayoutVars>
          <dgm:bulletEnabled val="1"/>
        </dgm:presLayoutVars>
      </dgm:prSet>
      <dgm:spPr/>
      <dgm:t>
        <a:bodyPr/>
        <a:lstStyle/>
        <a:p>
          <a:endParaRPr lang="en-US"/>
        </a:p>
      </dgm:t>
    </dgm:pt>
    <dgm:pt modelId="{89EC1362-9A60-4BB8-9015-F20DC81B118E}" type="pres">
      <dgm:prSet presAssocID="{C1173D2E-CF9D-4CB4-90C7-21B813BEBBF3}" presName="Name9" presStyleLbl="parChTrans1D2" presStyleIdx="3" presStyleCnt="6"/>
      <dgm:spPr/>
      <dgm:t>
        <a:bodyPr/>
        <a:lstStyle/>
        <a:p>
          <a:endParaRPr lang="en-US"/>
        </a:p>
      </dgm:t>
    </dgm:pt>
    <dgm:pt modelId="{4EDD0E2A-525D-4679-9B68-C60A552E9E02}" type="pres">
      <dgm:prSet presAssocID="{C1173D2E-CF9D-4CB4-90C7-21B813BEBBF3}" presName="connTx" presStyleLbl="parChTrans1D2" presStyleIdx="3" presStyleCnt="6"/>
      <dgm:spPr/>
      <dgm:t>
        <a:bodyPr/>
        <a:lstStyle/>
        <a:p>
          <a:endParaRPr lang="en-US"/>
        </a:p>
      </dgm:t>
    </dgm:pt>
    <dgm:pt modelId="{3BB332F8-80F3-4161-AD02-FFB880FE8559}" type="pres">
      <dgm:prSet presAssocID="{997FCECB-4676-4D9A-80AD-4A62C46704A5}" presName="node" presStyleLbl="node1" presStyleIdx="3" presStyleCnt="6" custScaleX="106153" custScaleY="106153">
        <dgm:presLayoutVars>
          <dgm:bulletEnabled val="1"/>
        </dgm:presLayoutVars>
      </dgm:prSet>
      <dgm:spPr>
        <a:xfrm>
          <a:off x="3268983" y="4233851"/>
          <a:ext cx="1737352" cy="1737352"/>
        </a:xfrm>
        <a:prstGeom prst="ellipse">
          <a:avLst/>
        </a:prstGeom>
      </dgm:spPr>
      <dgm:t>
        <a:bodyPr/>
        <a:lstStyle/>
        <a:p>
          <a:endParaRPr lang="en-US"/>
        </a:p>
      </dgm:t>
    </dgm:pt>
    <dgm:pt modelId="{7577E33E-BDF5-4182-AA7A-65EA8C31932C}" type="pres">
      <dgm:prSet presAssocID="{BEF1C1EA-50E2-4352-B347-C01C0954814D}" presName="Name9" presStyleLbl="parChTrans1D2" presStyleIdx="4" presStyleCnt="6"/>
      <dgm:spPr/>
      <dgm:t>
        <a:bodyPr/>
        <a:lstStyle/>
        <a:p>
          <a:endParaRPr lang="en-US"/>
        </a:p>
      </dgm:t>
    </dgm:pt>
    <dgm:pt modelId="{C32BF356-F52D-4B96-B8F8-75C88F5A08C2}" type="pres">
      <dgm:prSet presAssocID="{BEF1C1EA-50E2-4352-B347-C01C0954814D}" presName="connTx" presStyleLbl="parChTrans1D2" presStyleIdx="4" presStyleCnt="6"/>
      <dgm:spPr/>
      <dgm:t>
        <a:bodyPr/>
        <a:lstStyle/>
        <a:p>
          <a:endParaRPr lang="en-US"/>
        </a:p>
      </dgm:t>
    </dgm:pt>
    <dgm:pt modelId="{20B3F2AA-FBC0-4A55-A229-97C51221AD94}" type="pres">
      <dgm:prSet presAssocID="{36C478F5-5178-4DC4-876E-A001C60DFEFF}" presName="node" presStyleLbl="node1" presStyleIdx="4" presStyleCnt="6" custScaleX="111740" custScaleY="106153" custRadScaleRad="100922" custRadScaleInc="-1129">
        <dgm:presLayoutVars>
          <dgm:bulletEnabled val="1"/>
        </dgm:presLayoutVars>
      </dgm:prSet>
      <dgm:spPr/>
      <dgm:t>
        <a:bodyPr/>
        <a:lstStyle/>
        <a:p>
          <a:endParaRPr lang="en-US"/>
        </a:p>
      </dgm:t>
    </dgm:pt>
    <dgm:pt modelId="{60D0F926-BC7C-47BE-A0D5-BE1970BC841A}" type="pres">
      <dgm:prSet presAssocID="{A6F53F7A-A763-4066-AB37-38F96B4D8276}" presName="Name9" presStyleLbl="parChTrans1D2" presStyleIdx="5" presStyleCnt="6"/>
      <dgm:spPr/>
      <dgm:t>
        <a:bodyPr/>
        <a:lstStyle/>
        <a:p>
          <a:endParaRPr lang="en-US"/>
        </a:p>
      </dgm:t>
    </dgm:pt>
    <dgm:pt modelId="{0AA72248-E4BD-4742-AAA5-D71045C49532}" type="pres">
      <dgm:prSet presAssocID="{A6F53F7A-A763-4066-AB37-38F96B4D8276}" presName="connTx" presStyleLbl="parChTrans1D2" presStyleIdx="5" presStyleCnt="6"/>
      <dgm:spPr/>
      <dgm:t>
        <a:bodyPr/>
        <a:lstStyle/>
        <a:p>
          <a:endParaRPr lang="en-US"/>
        </a:p>
      </dgm:t>
    </dgm:pt>
    <dgm:pt modelId="{8BA59493-3057-494D-9FD5-2CA779227BE3}" type="pres">
      <dgm:prSet presAssocID="{5352B94E-186D-4D53-A809-86A1B0B89C09}" presName="node" presStyleLbl="node1" presStyleIdx="5" presStyleCnt="6" custScaleX="106153" custScaleY="106153" custRadScaleRad="99950" custRadScaleInc="-2093">
        <dgm:presLayoutVars>
          <dgm:bulletEnabled val="1"/>
        </dgm:presLayoutVars>
      </dgm:prSet>
      <dgm:spPr>
        <a:xfrm>
          <a:off x="1413083" y="1058568"/>
          <a:ext cx="1737352" cy="1737352"/>
        </a:xfrm>
        <a:prstGeom prst="ellipse">
          <a:avLst/>
        </a:prstGeom>
      </dgm:spPr>
      <dgm:t>
        <a:bodyPr/>
        <a:lstStyle/>
        <a:p>
          <a:endParaRPr lang="en-US"/>
        </a:p>
      </dgm:t>
    </dgm:pt>
  </dgm:ptLst>
  <dgm:cxnLst>
    <dgm:cxn modelId="{172AD491-1147-4428-A9F0-AB3471E1B5A3}" srcId="{5CF16CC7-38A3-4526-9B0A-F7344BFE5BEB}" destId="{5352B94E-186D-4D53-A809-86A1B0B89C09}" srcOrd="5" destOrd="0" parTransId="{A6F53F7A-A763-4066-AB37-38F96B4D8276}" sibTransId="{EBB03E5F-FA88-4483-9E2A-AABBCB5BF32E}"/>
    <dgm:cxn modelId="{8EF916E1-E5F3-439D-9DA8-7B04EA6840A4}" srcId="{5CF16CC7-38A3-4526-9B0A-F7344BFE5BEB}" destId="{50ADDB21-9352-49CF-96F5-49078F5C3B84}" srcOrd="0" destOrd="0" parTransId="{7B2A3BCB-A30A-4DD5-A84C-E3CC9621C9E8}" sibTransId="{43FAB244-2F36-4128-8ECB-AB72D398DEDB}"/>
    <dgm:cxn modelId="{58D698DA-6CD1-4ED2-8E29-A56ABBA8BB8D}" type="presOf" srcId="{BEF1C1EA-50E2-4352-B347-C01C0954814D}" destId="{7577E33E-BDF5-4182-AA7A-65EA8C31932C}" srcOrd="0" destOrd="0" presId="urn:microsoft.com/office/officeart/2005/8/layout/radial1"/>
    <dgm:cxn modelId="{AB726DFC-8AA0-4617-9278-8A965C5A7899}" srcId="{5CF16CC7-38A3-4526-9B0A-F7344BFE5BEB}" destId="{997FCECB-4676-4D9A-80AD-4A62C46704A5}" srcOrd="3" destOrd="0" parTransId="{C1173D2E-CF9D-4CB4-90C7-21B813BEBBF3}" sibTransId="{B981AFDC-F4B7-4AB3-8DAE-CE6EBD8054D5}"/>
    <dgm:cxn modelId="{22065458-2AEC-46E8-8579-503C197A701C}" type="presOf" srcId="{36C478F5-5178-4DC4-876E-A001C60DFEFF}" destId="{20B3F2AA-FBC0-4A55-A229-97C51221AD94}" srcOrd="0" destOrd="0" presId="urn:microsoft.com/office/officeart/2005/8/layout/radial1"/>
    <dgm:cxn modelId="{DD2E00BD-48FE-4E28-88F3-369459FE39FF}" type="presOf" srcId="{50ADDB21-9352-49CF-96F5-49078F5C3B84}" destId="{EFFC4BDC-6CDB-46C9-83EB-07C49E71219F}" srcOrd="0" destOrd="0" presId="urn:microsoft.com/office/officeart/2005/8/layout/radial1"/>
    <dgm:cxn modelId="{AC767349-9887-4606-9C67-B2AAE901957B}" srcId="{5CF16CC7-38A3-4526-9B0A-F7344BFE5BEB}" destId="{CE85C3E6-95D4-4FA7-AEEC-0FA22018B45E}" srcOrd="1" destOrd="0" parTransId="{C6D58F60-FA3B-482C-A786-4D4CE6FB5697}" sibTransId="{11184EA0-F7F3-4786-B36F-29E841A455A3}"/>
    <dgm:cxn modelId="{013B949F-58F2-41E8-A315-57AF92BFB83D}" type="presOf" srcId="{997FCECB-4676-4D9A-80AD-4A62C46704A5}" destId="{3BB332F8-80F3-4161-AD02-FFB880FE8559}" srcOrd="0" destOrd="0" presId="urn:microsoft.com/office/officeart/2005/8/layout/radial1"/>
    <dgm:cxn modelId="{F0050A3E-7E8A-478F-9742-77AD6CB36DB6}" type="presOf" srcId="{C1173D2E-CF9D-4CB4-90C7-21B813BEBBF3}" destId="{89EC1362-9A60-4BB8-9015-F20DC81B118E}" srcOrd="0" destOrd="0" presId="urn:microsoft.com/office/officeart/2005/8/layout/radial1"/>
    <dgm:cxn modelId="{D16CAF8E-9EAA-486B-8C1B-723AA1191955}" type="presOf" srcId="{C1173D2E-CF9D-4CB4-90C7-21B813BEBBF3}" destId="{4EDD0E2A-525D-4679-9B68-C60A552E9E02}" srcOrd="1" destOrd="0" presId="urn:microsoft.com/office/officeart/2005/8/layout/radial1"/>
    <dgm:cxn modelId="{94E5F3FE-AF34-42F6-8751-7B63DDC1D594}" type="presOf" srcId="{B76EF46E-9D63-4049-9D85-2748FCBC3783}" destId="{4EE27779-9457-4C8E-BAF7-BAC5722618B6}" srcOrd="0" destOrd="0" presId="urn:microsoft.com/office/officeart/2005/8/layout/radial1"/>
    <dgm:cxn modelId="{8E217BF4-F430-4FE1-B24C-5DBB7FC56D3E}" type="presOf" srcId="{CE85C3E6-95D4-4FA7-AEEC-0FA22018B45E}" destId="{9DF08A59-BA9A-4D02-B735-CB455601C0F9}" srcOrd="0" destOrd="0" presId="urn:microsoft.com/office/officeart/2005/8/layout/radial1"/>
    <dgm:cxn modelId="{015EECBC-BBEB-4679-BD7F-99405680E369}" type="presOf" srcId="{B76EF46E-9D63-4049-9D85-2748FCBC3783}" destId="{157E7B76-C380-4CA5-8FA4-F952113E89ED}" srcOrd="1" destOrd="0" presId="urn:microsoft.com/office/officeart/2005/8/layout/radial1"/>
    <dgm:cxn modelId="{F1BAEA90-1C2D-4F29-815D-A55ADF3ECB54}" type="presOf" srcId="{A6F53F7A-A763-4066-AB37-38F96B4D8276}" destId="{60D0F926-BC7C-47BE-A0D5-BE1970BC841A}" srcOrd="0" destOrd="0" presId="urn:microsoft.com/office/officeart/2005/8/layout/radial1"/>
    <dgm:cxn modelId="{60FDE64E-FBD0-4E52-A5DC-46AB7E218F1E}" type="presOf" srcId="{548FF499-611F-4F05-8D15-6EAF56DD45FF}" destId="{793F41B9-555D-48C0-864E-6801A5DDF0CA}" srcOrd="0" destOrd="0" presId="urn:microsoft.com/office/officeart/2005/8/layout/radial1"/>
    <dgm:cxn modelId="{7837AF9E-1493-45F5-9840-1C4F993919D3}" srcId="{5CF16CC7-38A3-4526-9B0A-F7344BFE5BEB}" destId="{A84C5FCD-9A93-44F4-888B-AC24AD73782F}" srcOrd="2" destOrd="0" parTransId="{B76EF46E-9D63-4049-9D85-2748FCBC3783}" sibTransId="{3766D726-436A-44D6-B3BB-314431ED0CB8}"/>
    <dgm:cxn modelId="{2563C397-EBE3-4A62-A10B-BC90B78E0887}" type="presOf" srcId="{C6D58F60-FA3B-482C-A786-4D4CE6FB5697}" destId="{5D470676-F94E-4155-89C5-D0903EED5437}" srcOrd="0" destOrd="0" presId="urn:microsoft.com/office/officeart/2005/8/layout/radial1"/>
    <dgm:cxn modelId="{52741E73-899E-49FC-8A17-CFB444CD5FFB}" type="presOf" srcId="{5CF16CC7-38A3-4526-9B0A-F7344BFE5BEB}" destId="{1DE72EE2-55FE-425B-9C01-103CA412C787}" srcOrd="0" destOrd="0" presId="urn:microsoft.com/office/officeart/2005/8/layout/radial1"/>
    <dgm:cxn modelId="{12F735B2-0D25-48D3-B2D8-C7F602A8DCBF}" type="presOf" srcId="{A84C5FCD-9A93-44F4-888B-AC24AD73782F}" destId="{1337FC2F-FFEE-48DB-9892-46F7833DA518}" srcOrd="0" destOrd="0" presId="urn:microsoft.com/office/officeart/2005/8/layout/radial1"/>
    <dgm:cxn modelId="{1AC8405E-F697-4FFC-9A55-D1754BD05D65}" type="presOf" srcId="{7B2A3BCB-A30A-4DD5-A84C-E3CC9621C9E8}" destId="{432E4FBE-FEA3-47F1-B924-132EB703F7C3}" srcOrd="0" destOrd="0" presId="urn:microsoft.com/office/officeart/2005/8/layout/radial1"/>
    <dgm:cxn modelId="{595B6D10-88D7-40B2-8E46-C0E9F4086D4D}" type="presOf" srcId="{5352B94E-186D-4D53-A809-86A1B0B89C09}" destId="{8BA59493-3057-494D-9FD5-2CA779227BE3}" srcOrd="0" destOrd="0" presId="urn:microsoft.com/office/officeart/2005/8/layout/radial1"/>
    <dgm:cxn modelId="{077BFB3E-A95D-4733-9502-C4190449C269}" type="presOf" srcId="{C6D58F60-FA3B-482C-A786-4D4CE6FB5697}" destId="{2872698D-D00F-4DCD-B8FF-8A974C288BA7}" srcOrd="1" destOrd="0" presId="urn:microsoft.com/office/officeart/2005/8/layout/radial1"/>
    <dgm:cxn modelId="{655AE964-3C03-45B9-BAF7-3BDAD31C7B81}" type="presOf" srcId="{7B2A3BCB-A30A-4DD5-A84C-E3CC9621C9E8}" destId="{9C7565A6-9B2C-4B78-BA5C-6D47D1E0F213}" srcOrd="1" destOrd="0" presId="urn:microsoft.com/office/officeart/2005/8/layout/radial1"/>
    <dgm:cxn modelId="{6E40A2E0-02DC-4D1B-BD08-0FD7AE37ED28}" srcId="{548FF499-611F-4F05-8D15-6EAF56DD45FF}" destId="{5CF16CC7-38A3-4526-9B0A-F7344BFE5BEB}" srcOrd="0" destOrd="0" parTransId="{D1D8F2D0-42D6-4345-A94A-B8710A94225C}" sibTransId="{30359E78-01E2-45CD-8E0A-CFDC70CCDC52}"/>
    <dgm:cxn modelId="{D45CE624-BCDB-46B3-AC25-1B63C87727FD}" type="presOf" srcId="{BEF1C1EA-50E2-4352-B347-C01C0954814D}" destId="{C32BF356-F52D-4B96-B8F8-75C88F5A08C2}" srcOrd="1" destOrd="0" presId="urn:microsoft.com/office/officeart/2005/8/layout/radial1"/>
    <dgm:cxn modelId="{BB3ED56B-3B80-48C2-B7CF-50FED4F98C11}" srcId="{5CF16CC7-38A3-4526-9B0A-F7344BFE5BEB}" destId="{36C478F5-5178-4DC4-876E-A001C60DFEFF}" srcOrd="4" destOrd="0" parTransId="{BEF1C1EA-50E2-4352-B347-C01C0954814D}" sibTransId="{62762BD9-A6BC-487B-8C5A-EDBEB28CF03E}"/>
    <dgm:cxn modelId="{29ECE919-7423-498A-88E9-99E3A05E5650}" type="presOf" srcId="{A6F53F7A-A763-4066-AB37-38F96B4D8276}" destId="{0AA72248-E4BD-4742-AAA5-D71045C49532}" srcOrd="1" destOrd="0" presId="urn:microsoft.com/office/officeart/2005/8/layout/radial1"/>
    <dgm:cxn modelId="{91257D1C-A42A-42BD-88DA-F7685F65EBC6}" type="presParOf" srcId="{793F41B9-555D-48C0-864E-6801A5DDF0CA}" destId="{1DE72EE2-55FE-425B-9C01-103CA412C787}" srcOrd="0" destOrd="0" presId="urn:microsoft.com/office/officeart/2005/8/layout/radial1"/>
    <dgm:cxn modelId="{6924BEE2-7605-4374-87A0-90C39F9DBF51}" type="presParOf" srcId="{793F41B9-555D-48C0-864E-6801A5DDF0CA}" destId="{432E4FBE-FEA3-47F1-B924-132EB703F7C3}" srcOrd="1" destOrd="0" presId="urn:microsoft.com/office/officeart/2005/8/layout/radial1"/>
    <dgm:cxn modelId="{2ED52381-6DD2-4CB7-AFCF-04BD4A61D9AA}" type="presParOf" srcId="{432E4FBE-FEA3-47F1-B924-132EB703F7C3}" destId="{9C7565A6-9B2C-4B78-BA5C-6D47D1E0F213}" srcOrd="0" destOrd="0" presId="urn:microsoft.com/office/officeart/2005/8/layout/radial1"/>
    <dgm:cxn modelId="{2248DE00-1BBB-44EA-9760-C32C059E8BE0}" type="presParOf" srcId="{793F41B9-555D-48C0-864E-6801A5DDF0CA}" destId="{EFFC4BDC-6CDB-46C9-83EB-07C49E71219F}" srcOrd="2" destOrd="0" presId="urn:microsoft.com/office/officeart/2005/8/layout/radial1"/>
    <dgm:cxn modelId="{3B8B15F8-AB9E-44C3-922A-BDEBFFE9CAEE}" type="presParOf" srcId="{793F41B9-555D-48C0-864E-6801A5DDF0CA}" destId="{5D470676-F94E-4155-89C5-D0903EED5437}" srcOrd="3" destOrd="0" presId="urn:microsoft.com/office/officeart/2005/8/layout/radial1"/>
    <dgm:cxn modelId="{00A43037-6F1A-43E5-A7E9-1C142C9D8EDD}" type="presParOf" srcId="{5D470676-F94E-4155-89C5-D0903EED5437}" destId="{2872698D-D00F-4DCD-B8FF-8A974C288BA7}" srcOrd="0" destOrd="0" presId="urn:microsoft.com/office/officeart/2005/8/layout/radial1"/>
    <dgm:cxn modelId="{A1ACA66A-14DE-4382-A97E-1C12A82AFAA3}" type="presParOf" srcId="{793F41B9-555D-48C0-864E-6801A5DDF0CA}" destId="{9DF08A59-BA9A-4D02-B735-CB455601C0F9}" srcOrd="4" destOrd="0" presId="urn:microsoft.com/office/officeart/2005/8/layout/radial1"/>
    <dgm:cxn modelId="{272D1A51-8A7E-4CC9-B2E7-26603F14FB55}" type="presParOf" srcId="{793F41B9-555D-48C0-864E-6801A5DDF0CA}" destId="{4EE27779-9457-4C8E-BAF7-BAC5722618B6}" srcOrd="5" destOrd="0" presId="urn:microsoft.com/office/officeart/2005/8/layout/radial1"/>
    <dgm:cxn modelId="{CE5A94B7-F088-4836-BD6D-59ACFE761C38}" type="presParOf" srcId="{4EE27779-9457-4C8E-BAF7-BAC5722618B6}" destId="{157E7B76-C380-4CA5-8FA4-F952113E89ED}" srcOrd="0" destOrd="0" presId="urn:microsoft.com/office/officeart/2005/8/layout/radial1"/>
    <dgm:cxn modelId="{5FAA5496-46B9-410C-9B3F-CB67752674E9}" type="presParOf" srcId="{793F41B9-555D-48C0-864E-6801A5DDF0CA}" destId="{1337FC2F-FFEE-48DB-9892-46F7833DA518}" srcOrd="6" destOrd="0" presId="urn:microsoft.com/office/officeart/2005/8/layout/radial1"/>
    <dgm:cxn modelId="{EF8B6B5A-52AF-418B-B4FA-1596C5E7A440}" type="presParOf" srcId="{793F41B9-555D-48C0-864E-6801A5DDF0CA}" destId="{89EC1362-9A60-4BB8-9015-F20DC81B118E}" srcOrd="7" destOrd="0" presId="urn:microsoft.com/office/officeart/2005/8/layout/radial1"/>
    <dgm:cxn modelId="{034C8C75-C931-4B37-8406-4B842D6654AD}" type="presParOf" srcId="{89EC1362-9A60-4BB8-9015-F20DC81B118E}" destId="{4EDD0E2A-525D-4679-9B68-C60A552E9E02}" srcOrd="0" destOrd="0" presId="urn:microsoft.com/office/officeart/2005/8/layout/radial1"/>
    <dgm:cxn modelId="{86057E22-6545-4FD9-A351-429E8DA4EC75}" type="presParOf" srcId="{793F41B9-555D-48C0-864E-6801A5DDF0CA}" destId="{3BB332F8-80F3-4161-AD02-FFB880FE8559}" srcOrd="8" destOrd="0" presId="urn:microsoft.com/office/officeart/2005/8/layout/radial1"/>
    <dgm:cxn modelId="{6E7BB637-D11C-4FD8-ADA6-8E9864B95E3E}" type="presParOf" srcId="{793F41B9-555D-48C0-864E-6801A5DDF0CA}" destId="{7577E33E-BDF5-4182-AA7A-65EA8C31932C}" srcOrd="9" destOrd="0" presId="urn:microsoft.com/office/officeart/2005/8/layout/radial1"/>
    <dgm:cxn modelId="{4DC313CD-54F6-43EB-9263-00F3E066A454}" type="presParOf" srcId="{7577E33E-BDF5-4182-AA7A-65EA8C31932C}" destId="{C32BF356-F52D-4B96-B8F8-75C88F5A08C2}" srcOrd="0" destOrd="0" presId="urn:microsoft.com/office/officeart/2005/8/layout/radial1"/>
    <dgm:cxn modelId="{4DBC0097-43DD-4DFE-81C2-DD2E9672C8BA}" type="presParOf" srcId="{793F41B9-555D-48C0-864E-6801A5DDF0CA}" destId="{20B3F2AA-FBC0-4A55-A229-97C51221AD94}" srcOrd="10" destOrd="0" presId="urn:microsoft.com/office/officeart/2005/8/layout/radial1"/>
    <dgm:cxn modelId="{1AA860D0-F4C1-4117-B32B-8F690EA12B57}" type="presParOf" srcId="{793F41B9-555D-48C0-864E-6801A5DDF0CA}" destId="{60D0F926-BC7C-47BE-A0D5-BE1970BC841A}" srcOrd="11" destOrd="0" presId="urn:microsoft.com/office/officeart/2005/8/layout/radial1"/>
    <dgm:cxn modelId="{94443EE9-D102-4093-8FD8-7AF72439B98F}" type="presParOf" srcId="{60D0F926-BC7C-47BE-A0D5-BE1970BC841A}" destId="{0AA72248-E4BD-4742-AAA5-D71045C49532}" srcOrd="0" destOrd="0" presId="urn:microsoft.com/office/officeart/2005/8/layout/radial1"/>
    <dgm:cxn modelId="{DE63F488-5105-44E2-B353-541816DE1BDE}" type="presParOf" srcId="{793F41B9-555D-48C0-864E-6801A5DDF0CA}" destId="{8BA59493-3057-494D-9FD5-2CA779227BE3}"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909C080-41FB-401A-B964-D0E8649129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DA2BA434-4276-4BE9-8239-5B5C61881D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98E7B2-E40A-4A94-B3F7-8E1D884A74E3}" type="datetimeFigureOut">
              <a:rPr lang="en-US" smtClean="0"/>
              <a:t>9/25/2018</a:t>
            </a:fld>
            <a:endParaRPr lang="en-US"/>
          </a:p>
        </p:txBody>
      </p:sp>
      <p:sp>
        <p:nvSpPr>
          <p:cNvPr id="4" name="Footer Placeholder 3">
            <a:extLst>
              <a:ext uri="{FF2B5EF4-FFF2-40B4-BE49-F238E27FC236}">
                <a16:creationId xmlns:a16="http://schemas.microsoft.com/office/drawing/2014/main" xmlns="" id="{B4D9DDA8-DB3B-454A-A2E9-E3FBCF8A84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6D7FA51-65C3-4A80-A297-5F5884C00B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9DD112-DAC5-4614-BAB2-2FC2A4B55DBA}" type="slidenum">
              <a:rPr lang="en-US" smtClean="0"/>
              <a:t>‹#›</a:t>
            </a:fld>
            <a:endParaRPr lang="en-US"/>
          </a:p>
        </p:txBody>
      </p:sp>
    </p:spTree>
    <p:extLst>
      <p:ext uri="{BB962C8B-B14F-4D97-AF65-F5344CB8AC3E}">
        <p14:creationId xmlns:p14="http://schemas.microsoft.com/office/powerpoint/2010/main" val="991820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26760-1350-0F44-88B5-5FD0FF0CCEED}" type="datetimeFigureOut">
              <a:rPr lang="en-US" smtClean="0"/>
              <a:pPr/>
              <a:t>9/25/2018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E054AD-830C-0F40-9CE2-9BE60E277BB2}" type="slidenum">
              <a:rPr lang="en-US" smtClean="0"/>
              <a:pPr/>
              <a:t>‹#›</a:t>
            </a:fld>
            <a:endParaRPr lang="en-US"/>
          </a:p>
        </p:txBody>
      </p:sp>
    </p:spTree>
    <p:extLst>
      <p:ext uri="{BB962C8B-B14F-4D97-AF65-F5344CB8AC3E}">
        <p14:creationId xmlns:p14="http://schemas.microsoft.com/office/powerpoint/2010/main" val="42647896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Introduction and Housekeeping. </a:t>
            </a:r>
          </a:p>
        </p:txBody>
      </p:sp>
      <p:sp>
        <p:nvSpPr>
          <p:cNvPr id="4" name="Slide Number Placeholder 3"/>
          <p:cNvSpPr>
            <a:spLocks noGrp="1"/>
          </p:cNvSpPr>
          <p:nvPr>
            <p:ph type="sldNum" sz="quarter" idx="10"/>
          </p:nvPr>
        </p:nvSpPr>
        <p:spPr/>
        <p:txBody>
          <a:bodyPr/>
          <a:lstStyle/>
          <a:p>
            <a:fld id="{BBE054AD-830C-0F40-9CE2-9BE60E277BB2}" type="slidenum">
              <a:rPr lang="en-US" smtClean="0"/>
              <a:pPr/>
              <a:t>1</a:t>
            </a:fld>
            <a:endParaRPr lang="en-US"/>
          </a:p>
        </p:txBody>
      </p:sp>
    </p:spTree>
    <p:extLst>
      <p:ext uri="{BB962C8B-B14F-4D97-AF65-F5344CB8AC3E}">
        <p14:creationId xmlns:p14="http://schemas.microsoft.com/office/powerpoint/2010/main" val="4136329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are not sure where to start or how to navigate OhioMeansJobs.com the guided tour can help walk you through the job search and career planning process in 7 steps.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 1 of the guided tour will get you started by walking you through the process of creating an account on OhioMeansJObs.com. Once you have created an account on OhioMeansJobs.com you’ll be able to sign into your backpack at any time.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 2 will walk you through creating a Career Profile. The Career Profile interest assessment is a tool all about what you like to do. You will answer a series of questions about yourself and be given a breakdown of distinct aspects of your personality that help you identify industries that match your personal interests. You can use your results to learn about different careers, including in-demand jobs in Ohio.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Step 3 you will use OhioMeansJObs.com to begin searching for occupations. You can also save the ones that suit you best and you are interested in researching further.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 4 will help you set up a career plan for any of the Occupations you selected in step 3.  The career planning tool does this by assisting you in putting together a to-do list of activities geared to help you achieve your career goals. Once you identify activities for your career plan, you can save tasks, set deadlines and track your progress using the built-in calendar.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 5 will help you to learn your proficiency level in various skill areas as well as take other training tests that can help you to improve and build new skills for your career.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 6 uses the Budget Calculator to help you determine how much you need to earn to support yourself.  After you complete the activity by making choices about a variety of expenses, it displays the salary required and options to explore occupations with similar salary ranges.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 7 The Resume tool allows you to upload an existing resume or create a new resume by answering questions about your learning and work experiences. You can also upload other important documents like certificates, references or essays. When you’re ready to apply for a job, you can use the online resume rater to get tips for improving your resume.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 complete the 7 steps of the guided tour you should be prepared to begin an informed and target job search.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access OhioMeansJobs.com using the computers in our resource room here or anywhere you have an internet connection.   Next, we are going to talk about some of the other partners and programs that you may be interested in. </a:t>
            </a:r>
          </a:p>
          <a:p>
            <a:endParaRPr lang="en-US"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10</a:t>
            </a:fld>
            <a:endParaRPr lang="en-US"/>
          </a:p>
        </p:txBody>
      </p:sp>
    </p:spTree>
    <p:extLst>
      <p:ext uri="{BB962C8B-B14F-4D97-AF65-F5344CB8AC3E}">
        <p14:creationId xmlns:p14="http://schemas.microsoft.com/office/powerpoint/2010/main" val="267059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completed the guided tour and are ready to begin your job search you will click on the </a:t>
            </a:r>
            <a:r>
              <a:rPr lang="en-US" b="1" dirty="0"/>
              <a:t>Search Jobs Get started </a:t>
            </a:r>
            <a:r>
              <a:rPr lang="en-US" dirty="0"/>
              <a:t>button. </a:t>
            </a:r>
          </a:p>
        </p:txBody>
      </p:sp>
      <p:sp>
        <p:nvSpPr>
          <p:cNvPr id="4" name="Slide Number Placeholder 3"/>
          <p:cNvSpPr>
            <a:spLocks noGrp="1"/>
          </p:cNvSpPr>
          <p:nvPr>
            <p:ph type="sldNum" sz="quarter" idx="10"/>
          </p:nvPr>
        </p:nvSpPr>
        <p:spPr/>
        <p:txBody>
          <a:bodyPr/>
          <a:lstStyle/>
          <a:p>
            <a:fld id="{BBE054AD-830C-0F40-9CE2-9BE60E277BB2}" type="slidenum">
              <a:rPr lang="en-US" smtClean="0"/>
              <a:pPr/>
              <a:t>11</a:t>
            </a:fld>
            <a:endParaRPr lang="en-US"/>
          </a:p>
        </p:txBody>
      </p:sp>
    </p:spTree>
    <p:extLst>
      <p:ext uri="{BB962C8B-B14F-4D97-AF65-F5344CB8AC3E}">
        <p14:creationId xmlns:p14="http://schemas.microsoft.com/office/powerpoint/2010/main" val="1775427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you will transition into introducing the various partners and programs that are available in your </a:t>
            </a:r>
            <a:r>
              <a:rPr lang="en-US" sz="1200" kern="1200" dirty="0" err="1">
                <a:solidFill>
                  <a:schemeClr val="tx1"/>
                </a:solidFill>
                <a:effectLst/>
                <a:latin typeface="+mn-lt"/>
                <a:ea typeface="+mn-ea"/>
                <a:cs typeface="+mn-cs"/>
              </a:rPr>
              <a:t>OhioMeansJobs</a:t>
            </a:r>
            <a:r>
              <a:rPr lang="en-US" sz="1200" kern="1200" dirty="0">
                <a:solidFill>
                  <a:schemeClr val="tx1"/>
                </a:solidFill>
                <a:effectLst/>
                <a:latin typeface="+mn-lt"/>
                <a:ea typeface="+mn-ea"/>
                <a:cs typeface="+mn-cs"/>
              </a:rPr>
              <a:t> Center.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sample of the information you want to include. It is best practice to provide attendees with a copy of the PowerPoint to ensure that the attendees have contact information for any program they may be interested 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Slides 14 – 22 have been premade to ensure that the required partners are included. If there are additional programs or services offered they may be added in by simply duplicating the slide and personalizing the information.  </a:t>
            </a:r>
          </a:p>
        </p:txBody>
      </p:sp>
      <p:sp>
        <p:nvSpPr>
          <p:cNvPr id="4" name="Slide Number Placeholder 3"/>
          <p:cNvSpPr>
            <a:spLocks noGrp="1"/>
          </p:cNvSpPr>
          <p:nvPr>
            <p:ph type="sldNum" sz="quarter" idx="10"/>
          </p:nvPr>
        </p:nvSpPr>
        <p:spPr/>
        <p:txBody>
          <a:bodyPr/>
          <a:lstStyle/>
          <a:p>
            <a:fld id="{BBE054AD-830C-0F40-9CE2-9BE60E277BB2}" type="slidenum">
              <a:rPr lang="en-US" smtClean="0"/>
              <a:pPr/>
              <a:t>12</a:t>
            </a:fld>
            <a:endParaRPr lang="en-US"/>
          </a:p>
        </p:txBody>
      </p:sp>
    </p:spTree>
    <p:extLst>
      <p:ext uri="{BB962C8B-B14F-4D97-AF65-F5344CB8AC3E}">
        <p14:creationId xmlns:p14="http://schemas.microsoft.com/office/powerpoint/2010/main" val="3901696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Ask “Are there any veterans in the room today?” If yes thank them for their services and then explain </a:t>
            </a:r>
            <a:r>
              <a:rPr lang="en-US" sz="1200" b="0" i="0" kern="1200" dirty="0">
                <a:solidFill>
                  <a:schemeClr val="tx1"/>
                </a:solidFill>
                <a:effectLst/>
                <a:latin typeface="+mn-lt"/>
                <a:ea typeface="+mn-ea"/>
                <a:cs typeface="+mn-cs"/>
              </a:rPr>
              <a:t>that we are proud to offer priority service to U.S. Military Veterans and eligible spouses for the receipt of employment, training, and placement services.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a:p>
            <a:r>
              <a:rPr lang="en-US" dirty="0"/>
              <a:t>If there is a local Veteran’s Services office/program in or near your </a:t>
            </a:r>
            <a:r>
              <a:rPr lang="en-US" dirty="0" err="1"/>
              <a:t>OhioMeansJobs</a:t>
            </a:r>
            <a:r>
              <a:rPr lang="en-US" dirty="0"/>
              <a:t> Center, insert their information on this slide. </a:t>
            </a:r>
          </a:p>
          <a:p>
            <a:r>
              <a:rPr lang="en-US" dirty="0"/>
              <a:t>Examples may include: Veteran Affairs, Ohio Strong, ODJFS Veterans Services, Feds Hire Vets, Veterans Job Bank, State Approving Agency (SAA) for Veterans Training, etc.</a:t>
            </a:r>
          </a:p>
          <a:p>
            <a:r>
              <a:rPr lang="en-US" dirty="0"/>
              <a:t>If there are additional Veteran resources or contacts add additional slides. </a:t>
            </a:r>
          </a:p>
          <a:p>
            <a:r>
              <a:rPr lang="en-US" dirty="0"/>
              <a:t>If there are not resources available for Veterans please delete this slide. </a:t>
            </a:r>
          </a:p>
        </p:txBody>
      </p:sp>
      <p:sp>
        <p:nvSpPr>
          <p:cNvPr id="4" name="Slide Number Placeholder 3"/>
          <p:cNvSpPr>
            <a:spLocks noGrp="1"/>
          </p:cNvSpPr>
          <p:nvPr>
            <p:ph type="sldNum" sz="quarter" idx="10"/>
          </p:nvPr>
        </p:nvSpPr>
        <p:spPr/>
        <p:txBody>
          <a:bodyPr/>
          <a:lstStyle/>
          <a:p>
            <a:fld id="{BBE054AD-830C-0F40-9CE2-9BE60E277BB2}" type="slidenum">
              <a:rPr lang="en-US" smtClean="0"/>
              <a:pPr/>
              <a:t>13</a:t>
            </a:fld>
            <a:endParaRPr lang="en-US"/>
          </a:p>
        </p:txBody>
      </p:sp>
    </p:spTree>
    <p:extLst>
      <p:ext uri="{BB962C8B-B14F-4D97-AF65-F5344CB8AC3E}">
        <p14:creationId xmlns:p14="http://schemas.microsoft.com/office/powerpoint/2010/main" val="3886620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a local Youth Career Services office/program in or near your </a:t>
            </a:r>
            <a:r>
              <a:rPr lang="en-US" dirty="0" err="1"/>
              <a:t>OhioMeansJobs</a:t>
            </a:r>
            <a:r>
              <a:rPr lang="en-US" dirty="0"/>
              <a:t> Center, insert their information on this slide. </a:t>
            </a:r>
          </a:p>
          <a:p>
            <a:r>
              <a:rPr lang="en-US" dirty="0"/>
              <a:t>Examples may include: </a:t>
            </a:r>
            <a:r>
              <a:rPr lang="en-US" dirty="0" err="1"/>
              <a:t>YouthWorks</a:t>
            </a:r>
            <a:r>
              <a:rPr lang="en-US" dirty="0"/>
              <a:t>, </a:t>
            </a:r>
            <a:r>
              <a:rPr lang="en-US" sz="1200" b="0" i="0" u="none" strike="noStrike" kern="1200" dirty="0">
                <a:solidFill>
                  <a:schemeClr val="tx1"/>
                </a:solidFill>
                <a:effectLst/>
                <a:latin typeface="+mn-lt"/>
                <a:ea typeface="+mn-ea"/>
                <a:cs typeface="+mn-cs"/>
              </a:rPr>
              <a:t>Young Adult Resource Center (YRC), </a:t>
            </a:r>
            <a:r>
              <a:rPr lang="en-US" sz="1200" b="0" i="0" u="none" strike="noStrike" kern="1200" dirty="0" err="1">
                <a:solidFill>
                  <a:schemeClr val="tx1"/>
                </a:solidFill>
                <a:effectLst/>
                <a:latin typeface="+mn-lt"/>
                <a:ea typeface="+mn-ea"/>
                <a:cs typeface="+mn-cs"/>
              </a:rPr>
              <a:t>JobCorps</a:t>
            </a:r>
            <a:r>
              <a:rPr lang="en-US" sz="1200" b="0" i="0" u="none" strike="noStrike" kern="1200" dirty="0">
                <a:solidFill>
                  <a:schemeClr val="tx1"/>
                </a:solidFill>
                <a:effectLst/>
                <a:latin typeface="+mn-lt"/>
                <a:ea typeface="+mn-ea"/>
                <a:cs typeface="+mn-cs"/>
              </a:rPr>
              <a:t>, Co-Op Internship Program (Ohio Means Internships), etc.</a:t>
            </a:r>
            <a:endParaRPr lang="en-US" dirty="0"/>
          </a:p>
          <a:p>
            <a:r>
              <a:rPr lang="en-US" dirty="0"/>
              <a:t>If there are additional Youth resources or contacts, add additional slides. </a:t>
            </a:r>
          </a:p>
          <a:p>
            <a:r>
              <a:rPr lang="en-US" dirty="0"/>
              <a:t>If there are not resources available for Youth please delete this slide. </a:t>
            </a:r>
          </a:p>
          <a:p>
            <a:endParaRPr lang="en-US"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14</a:t>
            </a:fld>
            <a:endParaRPr lang="en-US"/>
          </a:p>
        </p:txBody>
      </p:sp>
    </p:spTree>
    <p:extLst>
      <p:ext uri="{BB962C8B-B14F-4D97-AF65-F5344CB8AC3E}">
        <p14:creationId xmlns:p14="http://schemas.microsoft.com/office/powerpoint/2010/main" val="1462941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a local Mature Services office/program in or near your </a:t>
            </a:r>
            <a:r>
              <a:rPr lang="en-US" dirty="0" err="1"/>
              <a:t>OhioMeansJobs</a:t>
            </a:r>
            <a:r>
              <a:rPr lang="en-US" dirty="0"/>
              <a:t> Center, insert their information on this slide. </a:t>
            </a:r>
          </a:p>
          <a:p>
            <a:r>
              <a:rPr lang="en-US" dirty="0"/>
              <a:t>Examples may include: The Senior Community Service Employment Program (SCSEP), “Journey Through Aging” radio Program, Vantage Workforce Solutions, Workforce 50, etc.</a:t>
            </a:r>
          </a:p>
          <a:p>
            <a:r>
              <a:rPr lang="en-US" dirty="0"/>
              <a:t>If there are additional Mature Worker resources or contacts, add additional slides. </a:t>
            </a:r>
          </a:p>
          <a:p>
            <a:r>
              <a:rPr lang="en-US" dirty="0"/>
              <a:t>If there are not resources available for Mature Workers please delete this slide. </a:t>
            </a:r>
          </a:p>
          <a:p>
            <a:endParaRPr lang="en-US"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15</a:t>
            </a:fld>
            <a:endParaRPr lang="en-US"/>
          </a:p>
        </p:txBody>
      </p:sp>
    </p:spTree>
    <p:extLst>
      <p:ext uri="{BB962C8B-B14F-4D97-AF65-F5344CB8AC3E}">
        <p14:creationId xmlns:p14="http://schemas.microsoft.com/office/powerpoint/2010/main" val="4066107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a local Disability office/program in or near your </a:t>
            </a:r>
            <a:r>
              <a:rPr lang="en-US" dirty="0" err="1"/>
              <a:t>OhioMeansJobs</a:t>
            </a:r>
            <a:r>
              <a:rPr lang="en-US" dirty="0"/>
              <a:t> Center, insert their information on this slide. </a:t>
            </a:r>
          </a:p>
          <a:p>
            <a:r>
              <a:rPr lang="en-US" dirty="0"/>
              <a:t>Examples may include: Opportunities for Ohioans with Disabilities (OOD), Ohio Department of Developmental Disabilities (DODD), Bureau of Services for the Visually Impaired, the Bureau of Vocational Rehabilitation, etc.</a:t>
            </a:r>
          </a:p>
          <a:p>
            <a:r>
              <a:rPr lang="en-US" dirty="0"/>
              <a:t>If there are additional Disability resources or contacts, add additional slides. </a:t>
            </a:r>
          </a:p>
          <a:p>
            <a:r>
              <a:rPr lang="en-US" dirty="0"/>
              <a:t>If there are not resources available for individuals with disabilities please delete this slide. </a:t>
            </a:r>
          </a:p>
          <a:p>
            <a:endParaRPr lang="en-US"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16</a:t>
            </a:fld>
            <a:endParaRPr lang="en-US"/>
          </a:p>
        </p:txBody>
      </p:sp>
    </p:spTree>
    <p:extLst>
      <p:ext uri="{BB962C8B-B14F-4D97-AF65-F5344CB8AC3E}">
        <p14:creationId xmlns:p14="http://schemas.microsoft.com/office/powerpoint/2010/main" val="352337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a local Restored Citizens office/program in or near your </a:t>
            </a:r>
            <a:r>
              <a:rPr lang="en-US" dirty="0" err="1"/>
              <a:t>OhioMeansJobs</a:t>
            </a:r>
            <a:r>
              <a:rPr lang="en-US" dirty="0"/>
              <a:t> Center, insert their information on this slide. </a:t>
            </a:r>
          </a:p>
          <a:p>
            <a:r>
              <a:rPr lang="en-US" dirty="0"/>
              <a:t>Examples may include: Ohio Ex-Offender Reentry Coalition, Second Chance Grant, The EXIT Program, Columbus Urban League, Youth Transitional Program (YTP), North Star Reentry, etc.</a:t>
            </a:r>
          </a:p>
          <a:p>
            <a:r>
              <a:rPr lang="en-US" dirty="0"/>
              <a:t>If there are additional Restored Citizens resources or contacts, add additional slides. </a:t>
            </a:r>
          </a:p>
          <a:p>
            <a:r>
              <a:rPr lang="en-US" dirty="0"/>
              <a:t>If there are not resources available for Restored Citizens please delete this slide. </a:t>
            </a:r>
          </a:p>
          <a:p>
            <a:endParaRPr lang="en-US"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17</a:t>
            </a:fld>
            <a:endParaRPr lang="en-US"/>
          </a:p>
        </p:txBody>
      </p:sp>
    </p:spTree>
    <p:extLst>
      <p:ext uri="{BB962C8B-B14F-4D97-AF65-F5344CB8AC3E}">
        <p14:creationId xmlns:p14="http://schemas.microsoft.com/office/powerpoint/2010/main" val="3993584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a local WIOA contact for the program in or near your </a:t>
            </a:r>
            <a:r>
              <a:rPr lang="en-US" dirty="0" err="1"/>
              <a:t>OhioMeansJobs</a:t>
            </a:r>
            <a:r>
              <a:rPr lang="en-US" dirty="0"/>
              <a:t> Center, insert their information on this slide. </a:t>
            </a:r>
          </a:p>
          <a:p>
            <a:r>
              <a:rPr lang="en-US" dirty="0"/>
              <a:t>Examples may include: WIOA Adults, Dislocated Workers, Youth, etc. </a:t>
            </a:r>
          </a:p>
          <a:p>
            <a:r>
              <a:rPr lang="en-US" dirty="0"/>
              <a:t>If there are additional WIOA resources or contacts, add additional slides. </a:t>
            </a:r>
          </a:p>
          <a:p>
            <a:r>
              <a:rPr lang="en-US" dirty="0"/>
              <a:t>If there are not resources available for WIOA please delete this slide. </a:t>
            </a:r>
          </a:p>
          <a:p>
            <a:endParaRPr lang="en-US"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18</a:t>
            </a:fld>
            <a:endParaRPr lang="en-US"/>
          </a:p>
        </p:txBody>
      </p:sp>
    </p:spTree>
    <p:extLst>
      <p:ext uri="{BB962C8B-B14F-4D97-AF65-F5344CB8AC3E}">
        <p14:creationId xmlns:p14="http://schemas.microsoft.com/office/powerpoint/2010/main" val="387997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Employer Services office/programs in or near your </a:t>
            </a:r>
            <a:r>
              <a:rPr lang="en-US" dirty="0" err="1"/>
              <a:t>OhioMeansJobs</a:t>
            </a:r>
            <a:r>
              <a:rPr lang="en-US" dirty="0"/>
              <a:t> Center, insert their information on this slide. </a:t>
            </a:r>
          </a:p>
          <a:p>
            <a:r>
              <a:rPr lang="en-US" dirty="0"/>
              <a:t>Examples may include: Job Fairs, Onsite Hiring, On the Job Trainings (OJT), Temp Agencies, </a:t>
            </a:r>
            <a:r>
              <a:rPr lang="en-US" dirty="0" err="1"/>
              <a:t>etc</a:t>
            </a:r>
            <a:endParaRPr lang="en-US" dirty="0"/>
          </a:p>
          <a:p>
            <a:r>
              <a:rPr lang="en-US" dirty="0"/>
              <a:t>If there are additional Employer Services resources or contacts, add additional slides. </a:t>
            </a:r>
          </a:p>
          <a:p>
            <a:r>
              <a:rPr lang="en-US" dirty="0"/>
              <a:t>If there are not resources available for Employer Services please delete this slide. </a:t>
            </a:r>
          </a:p>
          <a:p>
            <a:endParaRPr lang="en-US"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19</a:t>
            </a:fld>
            <a:endParaRPr lang="en-US"/>
          </a:p>
        </p:txBody>
      </p:sp>
    </p:spTree>
    <p:extLst>
      <p:ext uri="{BB962C8B-B14F-4D97-AF65-F5344CB8AC3E}">
        <p14:creationId xmlns:p14="http://schemas.microsoft.com/office/powerpoint/2010/main" val="7535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sz="1200" b="1" kern="1200" dirty="0">
                <a:solidFill>
                  <a:schemeClr val="tx1"/>
                </a:solidFill>
                <a:effectLst/>
                <a:latin typeface="+mn-lt"/>
                <a:ea typeface="+mn-ea"/>
                <a:cs typeface="+mn-cs"/>
              </a:rPr>
              <a:t>Ask the audience – “By a show of hands how many of you are familiar with the </a:t>
            </a:r>
            <a:r>
              <a:rPr lang="en-US" sz="1200" b="1" kern="1200" dirty="0" err="1">
                <a:solidFill>
                  <a:schemeClr val="tx1"/>
                </a:solidFill>
                <a:effectLst/>
                <a:latin typeface="+mn-lt"/>
                <a:ea typeface="+mn-ea"/>
                <a:cs typeface="+mn-cs"/>
              </a:rPr>
              <a:t>OhioMeansJobs</a:t>
            </a:r>
            <a:r>
              <a:rPr lang="en-US" sz="1200" b="1" kern="1200" dirty="0">
                <a:solidFill>
                  <a:schemeClr val="tx1"/>
                </a:solidFill>
                <a:effectLst/>
                <a:latin typeface="+mn-lt"/>
                <a:ea typeface="+mn-ea"/>
                <a:cs typeface="+mn-cs"/>
              </a:rPr>
              <a:t> center?” You can then ask the audience to tell you what they know about it if there is anyone raises their hand.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OhioMeansJobs</a:t>
            </a:r>
            <a:r>
              <a:rPr lang="en-US" sz="1200" kern="1200" dirty="0">
                <a:solidFill>
                  <a:schemeClr val="tx1"/>
                </a:solidFill>
                <a:effectLst/>
                <a:latin typeface="+mn-lt"/>
                <a:ea typeface="+mn-ea"/>
                <a:cs typeface="+mn-cs"/>
              </a:rPr>
              <a:t> Center is a partnership of organizations that are designed to provide a full range of assistance services designed to meet your education, training, employment or supportive service’s needs, all in one location.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here to assist job seekers, youth, and employers with job search assistance, Employee recruitment, Job Training and much, much more.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you can make copies, print your resume, email employers and utilize the resources available to help in your job search at no cost.  In Ohio we have centers who provide services across all 88 counties although the services available within the </a:t>
            </a:r>
            <a:r>
              <a:rPr lang="en-US" sz="1200" kern="1200" dirty="0" err="1">
                <a:solidFill>
                  <a:schemeClr val="tx1"/>
                </a:solidFill>
                <a:effectLst/>
                <a:latin typeface="+mn-lt"/>
                <a:ea typeface="+mn-ea"/>
                <a:cs typeface="+mn-cs"/>
              </a:rPr>
              <a:t>OhioMeansJobs</a:t>
            </a:r>
            <a:r>
              <a:rPr lang="en-US" sz="1200" kern="1200" dirty="0">
                <a:solidFill>
                  <a:schemeClr val="tx1"/>
                </a:solidFill>
                <a:effectLst/>
                <a:latin typeface="+mn-lt"/>
                <a:ea typeface="+mn-ea"/>
                <a:cs typeface="+mn-cs"/>
              </a:rPr>
              <a:t> Center will vary based on the local community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we will be informing you of what is available in our local center. If you have any questions about any of the topics we will discuss today please feel free to ask during the session or request to meet with someone after. Let’s get started!</a:t>
            </a:r>
          </a:p>
          <a:p>
            <a:endParaRPr lang="en-US" baseline="0"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2</a:t>
            </a:fld>
            <a:endParaRPr lang="en-US" dirty="0"/>
          </a:p>
        </p:txBody>
      </p:sp>
    </p:spTree>
    <p:extLst>
      <p:ext uri="{BB962C8B-B14F-4D97-AF65-F5344CB8AC3E}">
        <p14:creationId xmlns:p14="http://schemas.microsoft.com/office/powerpoint/2010/main" val="4127617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a local Community Services office/program in or near your </a:t>
            </a:r>
            <a:r>
              <a:rPr lang="en-US" dirty="0" err="1"/>
              <a:t>OhioMeansJobs</a:t>
            </a:r>
            <a:r>
              <a:rPr lang="en-US" dirty="0"/>
              <a:t> Center, insert their information on this slide. </a:t>
            </a:r>
          </a:p>
          <a:p>
            <a:r>
              <a:rPr lang="en-US" dirty="0"/>
              <a:t>Examples may include: Community Action, Goodwill Easter Seals, </a:t>
            </a:r>
            <a:r>
              <a:rPr lang="en-US" dirty="0" err="1"/>
              <a:t>WorkReady</a:t>
            </a:r>
            <a:r>
              <a:rPr lang="en-US" dirty="0"/>
              <a:t>, etc. </a:t>
            </a:r>
          </a:p>
          <a:p>
            <a:r>
              <a:rPr lang="en-US" dirty="0"/>
              <a:t>If there are additional Community resources or contacts, add additional slides. </a:t>
            </a:r>
          </a:p>
          <a:p>
            <a:r>
              <a:rPr lang="en-US" dirty="0"/>
              <a:t>If there are not resources available for Community Services please delete this slide. </a:t>
            </a:r>
          </a:p>
          <a:p>
            <a:endParaRPr lang="en-US"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20</a:t>
            </a:fld>
            <a:endParaRPr lang="en-US"/>
          </a:p>
        </p:txBody>
      </p:sp>
    </p:spTree>
    <p:extLst>
      <p:ext uri="{BB962C8B-B14F-4D97-AF65-F5344CB8AC3E}">
        <p14:creationId xmlns:p14="http://schemas.microsoft.com/office/powerpoint/2010/main" val="106338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a Educational office/program or school in or near your </a:t>
            </a:r>
            <a:r>
              <a:rPr lang="en-US" dirty="0" err="1"/>
              <a:t>OhioMeansJobs</a:t>
            </a:r>
            <a:r>
              <a:rPr lang="en-US" dirty="0"/>
              <a:t> Center, insert their information on this slide. </a:t>
            </a:r>
          </a:p>
          <a:p>
            <a:r>
              <a:rPr lang="en-US" dirty="0"/>
              <a:t>Examples may include: ASPIRE, ESAL, local Community Colleges, local Universities, etc.</a:t>
            </a:r>
          </a:p>
          <a:p>
            <a:r>
              <a:rPr lang="en-US" dirty="0"/>
              <a:t>If there are additional Educational resources or contacts, add additional slides. </a:t>
            </a:r>
          </a:p>
          <a:p>
            <a:r>
              <a:rPr lang="en-US" dirty="0"/>
              <a:t>If there are not resources available for Education please delete this slide. </a:t>
            </a:r>
          </a:p>
          <a:p>
            <a:endParaRPr lang="en-US"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21</a:t>
            </a:fld>
            <a:endParaRPr lang="en-US"/>
          </a:p>
        </p:txBody>
      </p:sp>
    </p:spTree>
    <p:extLst>
      <p:ext uri="{BB962C8B-B14F-4D97-AF65-F5344CB8AC3E}">
        <p14:creationId xmlns:p14="http://schemas.microsoft.com/office/powerpoint/2010/main" val="556188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Give the audience time to ask any questions they may have. </a:t>
            </a:r>
          </a:p>
          <a:p>
            <a:r>
              <a:rPr lang="en-US" dirty="0"/>
              <a:t/>
            </a:r>
            <a:br>
              <a:rPr lang="en-US"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22</a:t>
            </a:fld>
            <a:endParaRPr lang="en-US"/>
          </a:p>
        </p:txBody>
      </p:sp>
    </p:spTree>
    <p:extLst>
      <p:ext uri="{BB962C8B-B14F-4D97-AF65-F5344CB8AC3E}">
        <p14:creationId xmlns:p14="http://schemas.microsoft.com/office/powerpoint/2010/main" val="3106403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may want to pass out registration packets for anyone who wishes to register for the </a:t>
            </a:r>
            <a:r>
              <a:rPr lang="en-US" dirty="0" err="1"/>
              <a:t>OhioMeansJobs</a:t>
            </a:r>
            <a:r>
              <a:rPr lang="en-US" dirty="0"/>
              <a:t> Center Services – You can explain how they log in and out every time they visit the center. </a:t>
            </a:r>
          </a:p>
          <a:p>
            <a:endParaRPr lang="en-US" dirty="0"/>
          </a:p>
          <a:p>
            <a:r>
              <a:rPr lang="en-US" dirty="0"/>
              <a:t>Encourage the audience to go to the resource room to begin their job search and career plan by registering on OhioMeansJobs.com. </a:t>
            </a:r>
          </a:p>
          <a:p>
            <a:endParaRPr lang="en-US" dirty="0"/>
          </a:p>
          <a:p>
            <a:r>
              <a:rPr lang="en-US" dirty="0"/>
              <a:t>They may want to begin the process to meet with a particular partner/program.</a:t>
            </a:r>
          </a:p>
          <a:p>
            <a:endParaRPr lang="en-US" dirty="0"/>
          </a:p>
          <a:p>
            <a:r>
              <a:rPr lang="en-US" dirty="0"/>
              <a:t>Provide all of the centers contact info.</a:t>
            </a:r>
          </a:p>
          <a:p>
            <a:endParaRPr lang="en-US" dirty="0"/>
          </a:p>
          <a:p>
            <a:r>
              <a:rPr lang="en-US" dirty="0"/>
              <a:t>If applicable provide a short tour of facility.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23</a:t>
            </a:fld>
            <a:endParaRPr lang="en-US"/>
          </a:p>
        </p:txBody>
      </p:sp>
    </p:spTree>
    <p:extLst>
      <p:ext uri="{BB962C8B-B14F-4D97-AF65-F5344CB8AC3E}">
        <p14:creationId xmlns:p14="http://schemas.microsoft.com/office/powerpoint/2010/main" val="2700196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We provide 2 types of services here Basic Self-service and Individualized Staff assisted.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Resource Room</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hub of the </a:t>
            </a:r>
            <a:r>
              <a:rPr lang="en-US" sz="1200" kern="1200" dirty="0" err="1">
                <a:solidFill>
                  <a:schemeClr val="tx1"/>
                </a:solidFill>
                <a:effectLst/>
                <a:latin typeface="+mn-lt"/>
                <a:ea typeface="+mn-ea"/>
                <a:cs typeface="+mn-cs"/>
              </a:rPr>
              <a:t>OhioMeansJob</a:t>
            </a:r>
            <a:r>
              <a:rPr lang="en-US" sz="1200" kern="1200" dirty="0">
                <a:solidFill>
                  <a:schemeClr val="tx1"/>
                </a:solidFill>
                <a:effectLst/>
                <a:latin typeface="+mn-lt"/>
                <a:ea typeface="+mn-ea"/>
                <a:cs typeface="+mn-cs"/>
              </a:rPr>
              <a:t> center.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services available in the resource room include </a:t>
            </a:r>
            <a:r>
              <a:rPr lang="en-US" sz="1200" b="1" kern="1200" dirty="0">
                <a:solidFill>
                  <a:schemeClr val="tx1"/>
                </a:solidFill>
                <a:effectLst/>
                <a:latin typeface="+mn-lt"/>
                <a:ea typeface="+mn-ea"/>
                <a:cs typeface="+mn-cs"/>
              </a:rPr>
              <a:t>– (review all the exterior shapes.)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(Here you may want to have handouts for the variety of services and or workshops)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E054AD-830C-0F40-9CE2-9BE60E277BB2}" type="slidenum">
              <a:rPr lang="en-US" smtClean="0"/>
              <a:pPr/>
              <a:t>3</a:t>
            </a:fld>
            <a:endParaRPr lang="en-US"/>
          </a:p>
        </p:txBody>
      </p:sp>
    </p:spTree>
    <p:extLst>
      <p:ext uri="{BB962C8B-B14F-4D97-AF65-F5344CB8AC3E}">
        <p14:creationId xmlns:p14="http://schemas.microsoft.com/office/powerpoint/2010/main" val="230153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Staff Assisted Services are also referred to as Intensive Services.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Intensive Services may include </a:t>
            </a:r>
            <a:r>
              <a:rPr lang="en-US" sz="1200" b="1" kern="1200" dirty="0">
                <a:solidFill>
                  <a:schemeClr val="tx1"/>
                </a:solidFill>
                <a:effectLst/>
                <a:latin typeface="+mn-lt"/>
                <a:ea typeface="+mn-ea"/>
                <a:cs typeface="+mn-cs"/>
              </a:rPr>
              <a:t>– (Review all the exterior shapes.)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(Here you may want to have handouts for the variety of services and or workshops)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E054AD-830C-0F40-9CE2-9BE60E277BB2}" type="slidenum">
              <a:rPr lang="en-US" smtClean="0"/>
              <a:pPr/>
              <a:t>4</a:t>
            </a:fld>
            <a:endParaRPr lang="en-US"/>
          </a:p>
        </p:txBody>
      </p:sp>
    </p:spTree>
    <p:extLst>
      <p:ext uri="{BB962C8B-B14F-4D97-AF65-F5344CB8AC3E}">
        <p14:creationId xmlns:p14="http://schemas.microsoft.com/office/powerpoint/2010/main" val="293804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OhioMeansJobs.com is Ohio’s online career and employment center.  </a:t>
            </a:r>
          </a:p>
          <a:p>
            <a:endParaRPr lang="en-US" dirty="0"/>
          </a:p>
          <a:p>
            <a:r>
              <a:rPr lang="en-US" dirty="0"/>
              <a:t>Click on “Play Video” Link</a:t>
            </a:r>
          </a:p>
          <a:p>
            <a:endParaRPr lang="en-US" dirty="0"/>
          </a:p>
          <a:p>
            <a:r>
              <a:rPr lang="en-US"/>
              <a:t>Link Site</a:t>
            </a:r>
            <a:r>
              <a:rPr lang="en-US" dirty="0"/>
              <a:t>: https://vimeo.com/97572627 </a:t>
            </a:r>
          </a:p>
          <a:p>
            <a:endParaRPr lang="en-US" dirty="0"/>
          </a:p>
          <a:p>
            <a:r>
              <a:rPr lang="en-US" dirty="0"/>
              <a:t>Play above video –Stop at 7:36secs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5</a:t>
            </a:fld>
            <a:endParaRPr lang="en-US"/>
          </a:p>
        </p:txBody>
      </p:sp>
    </p:spTree>
    <p:extLst>
      <p:ext uri="{BB962C8B-B14F-4D97-AF65-F5344CB8AC3E}">
        <p14:creationId xmlns:p14="http://schemas.microsoft.com/office/powerpoint/2010/main" val="1464927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Let’s begin with reviewing www.OhioMeansJobs.com.   </a:t>
            </a:r>
          </a:p>
          <a:p>
            <a:endParaRPr lang="en-US" dirty="0"/>
          </a:p>
          <a:p>
            <a:r>
              <a:rPr lang="en-US" dirty="0"/>
              <a:t>Note:  OhioMeansJobs.com is a resource for both job seekers and employers.  For today’s session, we are going to focus on the Individuals Tab.  </a:t>
            </a:r>
          </a:p>
          <a:p>
            <a:r>
              <a:rPr lang="en-US" dirty="0"/>
              <a:t> </a:t>
            </a:r>
          </a:p>
          <a:p>
            <a:r>
              <a:rPr lang="en-US" b="1" dirty="0"/>
              <a:t> (If possible go live to demonstrate access)</a:t>
            </a:r>
          </a:p>
          <a:p>
            <a:endParaRPr lang="en-US" dirty="0"/>
          </a:p>
          <a:p>
            <a:endParaRPr lang="en-US"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6</a:t>
            </a:fld>
            <a:endParaRPr lang="en-US"/>
          </a:p>
        </p:txBody>
      </p:sp>
    </p:spTree>
    <p:extLst>
      <p:ext uri="{BB962C8B-B14F-4D97-AF65-F5344CB8AC3E}">
        <p14:creationId xmlns:p14="http://schemas.microsoft.com/office/powerpoint/2010/main" val="246215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individuals tab, there are a variety of resources available to you 24 hours a day/7 days a week.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begin…</a:t>
            </a:r>
          </a:p>
          <a:p>
            <a:r>
              <a:rPr lang="en-US" sz="1200" kern="1200" dirty="0">
                <a:solidFill>
                  <a:schemeClr val="tx1"/>
                </a:solidFill>
                <a:effectLst/>
                <a:latin typeface="+mn-lt"/>
                <a:ea typeface="+mn-ea"/>
                <a:cs typeface="+mn-cs"/>
              </a:rPr>
              <a:t>If you are seeking information about resources and tools for veterans, click on the Veteran hyperlink or Private Owen.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recently filed for unemployment and are seeking to complete your House Bill 2 requirements – click on the Unemployment Insurance Claimants hyperlink for detailed instruction on how to complete.   If you still run into issues, please reach out to a staff member in our resource room.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Ohio Jobs and Family Services Programs:  Food and Cash Assistance, child support and Trade Adjustment Assistance, click on the Job and Family Services portal.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educational services and resources geared towards children in grades K-12, click on K-12 Student portal.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portal, </a:t>
            </a:r>
            <a:r>
              <a:rPr lang="en-US" sz="1200" kern="1200" dirty="0" err="1">
                <a:solidFill>
                  <a:schemeClr val="tx1"/>
                </a:solidFill>
                <a:effectLst/>
                <a:latin typeface="+mn-lt"/>
                <a:ea typeface="+mn-ea"/>
                <a:cs typeface="+mn-cs"/>
              </a:rPr>
              <a:t>OhioMeansAccessibilities</a:t>
            </a:r>
            <a:r>
              <a:rPr lang="en-US" sz="1200" kern="1200" dirty="0">
                <a:solidFill>
                  <a:schemeClr val="tx1"/>
                </a:solidFill>
                <a:effectLst/>
                <a:latin typeface="+mn-lt"/>
                <a:ea typeface="+mn-ea"/>
                <a:cs typeface="+mn-cs"/>
              </a:rPr>
              <a:t> was developed to provide resources for individuals with disabilities.  Again, all the resources provided are for both job seekers and employers.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our college students, the College Student portal provides career guidance, labor market information, career exploration and financial planning assistance.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remaining rows of icons are a mix of resources and tools., most of which we will talk about in the next few slides.  Additional icons I would like to identify are Adult Education, </a:t>
            </a:r>
            <a:r>
              <a:rPr lang="en-US" sz="1200" kern="1200" dirty="0" err="1">
                <a:solidFill>
                  <a:schemeClr val="tx1"/>
                </a:solidFill>
                <a:effectLst/>
                <a:latin typeface="+mn-lt"/>
                <a:ea typeface="+mn-ea"/>
                <a:cs typeface="+mn-cs"/>
              </a:rPr>
              <a:t>ApprenticeOhio</a:t>
            </a:r>
            <a:r>
              <a:rPr lang="en-US" sz="1200" kern="1200" dirty="0">
                <a:solidFill>
                  <a:schemeClr val="tx1"/>
                </a:solidFill>
                <a:effectLst/>
                <a:latin typeface="+mn-lt"/>
                <a:ea typeface="+mn-ea"/>
                <a:cs typeface="+mn-cs"/>
              </a:rPr>
              <a:t> and Bureau of Worker’s Compensation.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Adult Education provides information on Adult Diploma Programs.  </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ApprenticeOhio</a:t>
            </a:r>
            <a:r>
              <a:rPr lang="en-US" sz="1200" kern="1200" dirty="0">
                <a:solidFill>
                  <a:schemeClr val="tx1"/>
                </a:solidFill>
                <a:effectLst/>
                <a:latin typeface="+mn-lt"/>
                <a:ea typeface="+mn-ea"/>
                <a:cs typeface="+mn-cs"/>
              </a:rPr>
              <a:t> is a portal to information and resources about apprenticeships available across Ohio.  What makes apprenticeships great is the fact you earn while building skills and learning at the same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Bureau of Compensation is a portal for resource material and information on how to navigate BWC.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bottom of the page there are additional pages for Workforce Professionals, </a:t>
            </a:r>
            <a:r>
              <a:rPr lang="en-US" sz="1200" kern="1200" dirty="0" err="1">
                <a:solidFill>
                  <a:schemeClr val="tx1"/>
                </a:solidFill>
                <a:effectLst/>
                <a:latin typeface="+mn-lt"/>
                <a:ea typeface="+mn-ea"/>
                <a:cs typeface="+mn-cs"/>
              </a:rPr>
              <a:t>OhioMeansInternships</a:t>
            </a:r>
            <a:r>
              <a:rPr lang="en-US" sz="1200" kern="1200" dirty="0">
                <a:solidFill>
                  <a:schemeClr val="tx1"/>
                </a:solidFill>
                <a:effectLst/>
                <a:latin typeface="+mn-lt"/>
                <a:ea typeface="+mn-ea"/>
                <a:cs typeface="+mn-cs"/>
              </a:rPr>
              <a:t>, and for those interested in starting your own business Entrepreneurship</a:t>
            </a:r>
          </a:p>
          <a:p>
            <a:endParaRPr lang="en-US"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7</a:t>
            </a:fld>
            <a:endParaRPr lang="en-US"/>
          </a:p>
        </p:txBody>
      </p:sp>
    </p:spTree>
    <p:extLst>
      <p:ext uri="{BB962C8B-B14F-4D97-AF65-F5344CB8AC3E}">
        <p14:creationId xmlns:p14="http://schemas.microsoft.com/office/powerpoint/2010/main" val="118021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Icon on the first row was the Backpack.  The Backpack is the symbol used for your individual account.  Once you create an account, the tools you use on the website while logged into your account will be tracked.  In a few slides, we are going to illustrate the easy way to begin this process.  </a:t>
            </a:r>
          </a:p>
          <a:p>
            <a:endParaRPr lang="en-US" dirty="0"/>
          </a:p>
          <a:p>
            <a:r>
              <a:rPr lang="en-US" dirty="0"/>
              <a:t>Benefits of using the backpack are:</a:t>
            </a:r>
          </a:p>
          <a:p>
            <a:pPr marL="285750" indent="-285750">
              <a:buFont typeface="Arial" panose="020B0604020202020204" pitchFamily="34" charset="0"/>
              <a:buChar char="•"/>
            </a:pPr>
            <a:r>
              <a:rPr lang="en-US" dirty="0"/>
              <a:t>Create/update career plan – where are you?  Where do you want to be?  How do you get there? What needs to be completed? When does it need to completed? </a:t>
            </a:r>
          </a:p>
          <a:p>
            <a:pPr marL="285750" indent="-285750">
              <a:buFont typeface="Arial" panose="020B0604020202020204" pitchFamily="34" charset="0"/>
              <a:buChar char="•"/>
            </a:pPr>
            <a:r>
              <a:rPr lang="en-US" dirty="0"/>
              <a:t>Electronic Storage – resume, cover letter, transcripts, etc.  You may not always have the documents on you, but can log into and print when needed. </a:t>
            </a:r>
          </a:p>
          <a:p>
            <a:pPr marL="285750" indent="-285750">
              <a:buFont typeface="Arial" panose="020B0604020202020204" pitchFamily="34" charset="0"/>
              <a:buChar char="•"/>
            </a:pPr>
            <a:r>
              <a:rPr lang="en-US" dirty="0"/>
              <a:t>Electronic record of job leads/status – document places you have applied to.  This allows you to follow-up and or update the status as you interview, etc. </a:t>
            </a:r>
          </a:p>
          <a:p>
            <a:pPr marL="285750" indent="-285750">
              <a:buFont typeface="Arial" panose="020B0604020202020204" pitchFamily="34" charset="0"/>
              <a:buChar char="•"/>
            </a:pPr>
            <a:r>
              <a:rPr lang="en-US" dirty="0"/>
              <a:t>Create multiple job searches – can save up to 10 job searches based around your skills and experience.</a:t>
            </a:r>
          </a:p>
          <a:p>
            <a:pPr marL="285750" indent="-285750">
              <a:buFont typeface="Arial" panose="020B0604020202020204" pitchFamily="34" charset="0"/>
              <a:buChar char="•"/>
            </a:pPr>
            <a:r>
              <a:rPr lang="en-US" dirty="0"/>
              <a:t>Financial Planning by use of the budget calculator </a:t>
            </a:r>
          </a:p>
          <a:p>
            <a:pPr marL="285750" indent="-285750">
              <a:buFont typeface="Arial" panose="020B0604020202020204" pitchFamily="34" charset="0"/>
              <a:buChar char="•"/>
            </a:pPr>
            <a:r>
              <a:rPr lang="en-US" dirty="0"/>
              <a:t>Research </a:t>
            </a:r>
            <a:r>
              <a:rPr lang="en-US" dirty="0" err="1"/>
              <a:t>OhioMeansJobs</a:t>
            </a:r>
            <a:r>
              <a:rPr lang="en-US" dirty="0"/>
              <a:t> Center services – local partners and or researching training providers</a:t>
            </a:r>
          </a:p>
          <a:p>
            <a:pPr marL="285750" indent="-285750">
              <a:buFont typeface="Arial" panose="020B0604020202020204" pitchFamily="34" charset="0"/>
              <a:buChar char="•"/>
            </a:pPr>
            <a:r>
              <a:rPr lang="en-US" dirty="0"/>
              <a:t>Skills/Work Aptitude Assessments – TABE, </a:t>
            </a:r>
            <a:r>
              <a:rPr lang="en-US" dirty="0" err="1"/>
              <a:t>WorkKeys</a:t>
            </a:r>
            <a:r>
              <a:rPr lang="en-US" dirty="0"/>
              <a:t>, and other computerized assessments available in our Online Training Center</a:t>
            </a:r>
          </a:p>
          <a:p>
            <a:pPr marL="285750" indent="-285750">
              <a:buFont typeface="Arial" panose="020B0604020202020204" pitchFamily="34" charset="0"/>
              <a:buChar char="•"/>
            </a:pPr>
            <a:r>
              <a:rPr lang="en-US" dirty="0"/>
              <a:t>Stay organized/Calendar for events </a:t>
            </a:r>
          </a:p>
          <a:p>
            <a:pPr marL="285750" indent="-285750">
              <a:buFont typeface="Arial" panose="020B0604020202020204" pitchFamily="34" charset="0"/>
              <a:buChar char="•"/>
            </a:pPr>
            <a:r>
              <a:rPr lang="en-US" dirty="0"/>
              <a:t>Register for workshops &amp; job fairs</a:t>
            </a:r>
          </a:p>
        </p:txBody>
      </p:sp>
      <p:sp>
        <p:nvSpPr>
          <p:cNvPr id="4" name="Slide Number Placeholder 3"/>
          <p:cNvSpPr>
            <a:spLocks noGrp="1"/>
          </p:cNvSpPr>
          <p:nvPr>
            <p:ph type="sldNum" sz="quarter" idx="10"/>
          </p:nvPr>
        </p:nvSpPr>
        <p:spPr/>
        <p:txBody>
          <a:bodyPr/>
          <a:lstStyle/>
          <a:p>
            <a:fld id="{BBE054AD-830C-0F40-9CE2-9BE60E277BB2}" type="slidenum">
              <a:rPr lang="en-US" smtClean="0"/>
              <a:pPr/>
              <a:t>8</a:t>
            </a:fld>
            <a:endParaRPr lang="en-US"/>
          </a:p>
        </p:txBody>
      </p:sp>
    </p:spTree>
    <p:extLst>
      <p:ext uri="{BB962C8B-B14F-4D97-AF65-F5344CB8AC3E}">
        <p14:creationId xmlns:p14="http://schemas.microsoft.com/office/powerpoint/2010/main" val="193258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easiest way to use OhioMeansJobs.com for your job search needs is through using the </a:t>
            </a:r>
            <a:r>
              <a:rPr lang="en-US" sz="1200" kern="1200" dirty="0" err="1">
                <a:solidFill>
                  <a:schemeClr val="tx1"/>
                </a:solidFill>
                <a:effectLst/>
                <a:latin typeface="+mn-lt"/>
                <a:ea typeface="+mn-ea"/>
                <a:cs typeface="+mn-cs"/>
              </a:rPr>
              <a:t>FirstUp</a:t>
            </a:r>
            <a:r>
              <a:rPr lang="en-US" sz="1200" kern="1200" dirty="0">
                <a:solidFill>
                  <a:schemeClr val="tx1"/>
                </a:solidFill>
                <a:effectLst/>
                <a:latin typeface="+mn-lt"/>
                <a:ea typeface="+mn-ea"/>
                <a:cs typeface="+mn-cs"/>
              </a:rPr>
              <a:t>! Guided Tour To get to the guided tour from the Individuals page you would click on the First Up! Guided Tour Icon as show on the screen.  </a:t>
            </a:r>
          </a:p>
          <a:p>
            <a:endParaRPr lang="en-US" dirty="0"/>
          </a:p>
        </p:txBody>
      </p:sp>
      <p:sp>
        <p:nvSpPr>
          <p:cNvPr id="4" name="Slide Number Placeholder 3"/>
          <p:cNvSpPr>
            <a:spLocks noGrp="1"/>
          </p:cNvSpPr>
          <p:nvPr>
            <p:ph type="sldNum" sz="quarter" idx="10"/>
          </p:nvPr>
        </p:nvSpPr>
        <p:spPr/>
        <p:txBody>
          <a:bodyPr/>
          <a:lstStyle/>
          <a:p>
            <a:fld id="{BBE054AD-830C-0F40-9CE2-9BE60E277BB2}" type="slidenum">
              <a:rPr lang="en-US" smtClean="0"/>
              <a:pPr/>
              <a:t>9</a:t>
            </a:fld>
            <a:endParaRPr lang="en-US"/>
          </a:p>
        </p:txBody>
      </p:sp>
    </p:spTree>
    <p:extLst>
      <p:ext uri="{BB962C8B-B14F-4D97-AF65-F5344CB8AC3E}">
        <p14:creationId xmlns:p14="http://schemas.microsoft.com/office/powerpoint/2010/main" val="13721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2BE751-C500-412B-B835-9FD96F7FFD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14561BEA-5A71-4D65-88AD-BD270241659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AA374B96-C043-428F-8B5E-26477F6FD6F8}"/>
              </a:ext>
            </a:extLst>
          </p:cNvPr>
          <p:cNvSpPr>
            <a:spLocks noGrp="1"/>
          </p:cNvSpPr>
          <p:nvPr>
            <p:ph type="dt" sz="half" idx="10"/>
          </p:nvPr>
        </p:nvSpPr>
        <p:spPr/>
        <p:txBody>
          <a:bodyPr/>
          <a:lstStyle/>
          <a:p>
            <a:fld id="{49F77CA2-DBF0-4C4A-BB34-7F8BC56F484C}" type="datetimeFigureOut">
              <a:rPr lang="en-US" smtClean="0"/>
              <a:pPr/>
              <a:t>9/25/2018</a:t>
            </a:fld>
            <a:endParaRPr lang="en-US"/>
          </a:p>
        </p:txBody>
      </p:sp>
      <p:sp>
        <p:nvSpPr>
          <p:cNvPr id="5" name="Footer Placeholder 4">
            <a:extLst>
              <a:ext uri="{FF2B5EF4-FFF2-40B4-BE49-F238E27FC236}">
                <a16:creationId xmlns:a16="http://schemas.microsoft.com/office/drawing/2014/main" xmlns="" id="{67A2AB32-9B82-49B5-B7EA-D2E78DDB9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B8E6E5-CBE2-4C38-91C0-97E648BF07BB}"/>
              </a:ext>
            </a:extLst>
          </p:cNvPr>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6216394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84BA5-235C-4FD0-8BB9-4CE0B5480A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C0DE1C6-0D39-4121-8E40-C0CFC3791C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BC44ED-17E7-450C-A01D-D54251BA7DAA}"/>
              </a:ext>
            </a:extLst>
          </p:cNvPr>
          <p:cNvSpPr>
            <a:spLocks noGrp="1"/>
          </p:cNvSpPr>
          <p:nvPr>
            <p:ph type="dt" sz="half" idx="10"/>
          </p:nvPr>
        </p:nvSpPr>
        <p:spPr/>
        <p:txBody>
          <a:bodyPr/>
          <a:lstStyle/>
          <a:p>
            <a:fld id="{49F77CA2-DBF0-4C4A-BB34-7F8BC56F484C}" type="datetimeFigureOut">
              <a:rPr lang="en-US" smtClean="0"/>
              <a:pPr/>
              <a:t>9/25/2018</a:t>
            </a:fld>
            <a:endParaRPr lang="en-US"/>
          </a:p>
        </p:txBody>
      </p:sp>
      <p:sp>
        <p:nvSpPr>
          <p:cNvPr id="5" name="Footer Placeholder 4">
            <a:extLst>
              <a:ext uri="{FF2B5EF4-FFF2-40B4-BE49-F238E27FC236}">
                <a16:creationId xmlns:a16="http://schemas.microsoft.com/office/drawing/2014/main" xmlns="" id="{BCF9B855-C4AD-4804-8BCC-A49B62AE1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C980D9-CF9C-4F9B-A0DC-3645BF9B6048}"/>
              </a:ext>
            </a:extLst>
          </p:cNvPr>
          <p:cNvSpPr>
            <a:spLocks noGrp="1"/>
          </p:cNvSpPr>
          <p:nvPr>
            <p:ph type="sldNum" sz="quarter" idx="12"/>
          </p:nvPr>
        </p:nvSpPr>
        <p:spPr/>
        <p:txBody>
          <a:bodyPr/>
          <a:lstStyle/>
          <a:p>
            <a:fld id="{89BD0D0C-801A-4657-8E52-6C0C91A757EC}" type="slidenum">
              <a:rPr lang="en-US" smtClean="0"/>
              <a:pPr/>
              <a:t>‹#›</a:t>
            </a:fld>
            <a:endParaRPr lang="en-US"/>
          </a:p>
        </p:txBody>
      </p:sp>
    </p:spTree>
    <p:extLst>
      <p:ext uri="{BB962C8B-B14F-4D97-AF65-F5344CB8AC3E}">
        <p14:creationId xmlns:p14="http://schemas.microsoft.com/office/powerpoint/2010/main" val="295686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4C137-5E45-4A3B-980F-FE13F6C6CE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C66642D-F0CA-49F4-8CB0-AF7A8B31C03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C5B609-C062-473A-989D-0D7CDF74F4D4}"/>
              </a:ext>
            </a:extLst>
          </p:cNvPr>
          <p:cNvSpPr>
            <a:spLocks noGrp="1"/>
          </p:cNvSpPr>
          <p:nvPr>
            <p:ph type="dt" sz="half" idx="10"/>
          </p:nvPr>
        </p:nvSpPr>
        <p:spPr/>
        <p:txBody>
          <a:bodyPr/>
          <a:lstStyle/>
          <a:p>
            <a:fld id="{49F77CA2-DBF0-4C4A-BB34-7F8BC56F484C}" type="datetimeFigureOut">
              <a:rPr lang="en-US" smtClean="0"/>
              <a:pPr/>
              <a:t>9/25/2018</a:t>
            </a:fld>
            <a:endParaRPr lang="en-US"/>
          </a:p>
        </p:txBody>
      </p:sp>
      <p:sp>
        <p:nvSpPr>
          <p:cNvPr id="5" name="Footer Placeholder 4">
            <a:extLst>
              <a:ext uri="{FF2B5EF4-FFF2-40B4-BE49-F238E27FC236}">
                <a16:creationId xmlns:a16="http://schemas.microsoft.com/office/drawing/2014/main" xmlns="" id="{B480B5E7-B232-43CE-9784-868D22B365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37DEF8-D76A-4E20-9BA2-069C2C2E5D8C}"/>
              </a:ext>
            </a:extLst>
          </p:cNvPr>
          <p:cNvSpPr>
            <a:spLocks noGrp="1"/>
          </p:cNvSpPr>
          <p:nvPr>
            <p:ph type="sldNum" sz="quarter" idx="12"/>
          </p:nvPr>
        </p:nvSpPr>
        <p:spPr/>
        <p:txBody>
          <a:bodyPr/>
          <a:lstStyle/>
          <a:p>
            <a:fld id="{89BD0D0C-801A-4657-8E52-6C0C91A757EC}" type="slidenum">
              <a:rPr lang="en-US" smtClean="0"/>
              <a:pPr/>
              <a:t>‹#›</a:t>
            </a:fld>
            <a:endParaRPr lang="en-US"/>
          </a:p>
        </p:txBody>
      </p:sp>
    </p:spTree>
    <p:extLst>
      <p:ext uri="{BB962C8B-B14F-4D97-AF65-F5344CB8AC3E}">
        <p14:creationId xmlns:p14="http://schemas.microsoft.com/office/powerpoint/2010/main" val="41793235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7E61E-E56C-4E82-9C29-74BCEC14B0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B0FCFD4-EEA4-4714-8152-96C9F8CC38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CD6270-F2E0-4EDA-B8C8-49566F1BCF75}"/>
              </a:ext>
            </a:extLst>
          </p:cNvPr>
          <p:cNvSpPr>
            <a:spLocks noGrp="1"/>
          </p:cNvSpPr>
          <p:nvPr>
            <p:ph type="dt" sz="half" idx="10"/>
          </p:nvPr>
        </p:nvSpPr>
        <p:spPr/>
        <p:txBody>
          <a:bodyPr/>
          <a:lstStyle/>
          <a:p>
            <a:fld id="{49F77CA2-DBF0-4C4A-BB34-7F8BC56F484C}" type="datetimeFigureOut">
              <a:rPr lang="en-US" smtClean="0"/>
              <a:pPr/>
              <a:t>9/25/2018</a:t>
            </a:fld>
            <a:endParaRPr lang="en-US"/>
          </a:p>
        </p:txBody>
      </p:sp>
      <p:sp>
        <p:nvSpPr>
          <p:cNvPr id="5" name="Footer Placeholder 4">
            <a:extLst>
              <a:ext uri="{FF2B5EF4-FFF2-40B4-BE49-F238E27FC236}">
                <a16:creationId xmlns:a16="http://schemas.microsoft.com/office/drawing/2014/main" xmlns="" id="{BE06D60D-EE5D-4B65-BB60-ADD13EAE6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8C4E2E-F6DA-4561-A925-42B10E9F1CD8}"/>
              </a:ext>
            </a:extLst>
          </p:cNvPr>
          <p:cNvSpPr>
            <a:spLocks noGrp="1"/>
          </p:cNvSpPr>
          <p:nvPr>
            <p:ph type="sldNum" sz="quarter" idx="12"/>
          </p:nvPr>
        </p:nvSpPr>
        <p:spPr/>
        <p:txBody>
          <a:bodyPr/>
          <a:lstStyle/>
          <a:p>
            <a:fld id="{89BD0D0C-801A-4657-8E52-6C0C91A757EC}" type="slidenum">
              <a:rPr lang="en-US" smtClean="0"/>
              <a:pPr/>
              <a:t>‹#›</a:t>
            </a:fld>
            <a:endParaRPr lang="en-US"/>
          </a:p>
        </p:txBody>
      </p:sp>
    </p:spTree>
    <p:extLst>
      <p:ext uri="{BB962C8B-B14F-4D97-AF65-F5344CB8AC3E}">
        <p14:creationId xmlns:p14="http://schemas.microsoft.com/office/powerpoint/2010/main" val="115432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E0D86-DCDA-4AB8-9E90-53A4E7A1FE1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23B996FC-6B4A-41CE-978D-DA9D3BA30A8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C58CBD6-DC70-4447-B009-78D8134325A4}"/>
              </a:ext>
            </a:extLst>
          </p:cNvPr>
          <p:cNvSpPr>
            <a:spLocks noGrp="1"/>
          </p:cNvSpPr>
          <p:nvPr>
            <p:ph type="dt" sz="half" idx="10"/>
          </p:nvPr>
        </p:nvSpPr>
        <p:spPr/>
        <p:txBody>
          <a:bodyPr/>
          <a:lstStyle/>
          <a:p>
            <a:fld id="{49F77CA2-DBF0-4C4A-BB34-7F8BC56F484C}" type="datetimeFigureOut">
              <a:rPr lang="en-US" smtClean="0"/>
              <a:pPr/>
              <a:t>9/25/2018</a:t>
            </a:fld>
            <a:endParaRPr lang="en-US"/>
          </a:p>
        </p:txBody>
      </p:sp>
      <p:sp>
        <p:nvSpPr>
          <p:cNvPr id="5" name="Footer Placeholder 4">
            <a:extLst>
              <a:ext uri="{FF2B5EF4-FFF2-40B4-BE49-F238E27FC236}">
                <a16:creationId xmlns:a16="http://schemas.microsoft.com/office/drawing/2014/main" xmlns="" id="{3CAA42B7-87FA-49B0-A612-29C318B48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5F5E6D-3670-4D3A-B6ED-91CEB0EFB946}"/>
              </a:ext>
            </a:extLst>
          </p:cNvPr>
          <p:cNvSpPr>
            <a:spLocks noGrp="1"/>
          </p:cNvSpPr>
          <p:nvPr>
            <p:ph type="sldNum" sz="quarter" idx="12"/>
          </p:nvPr>
        </p:nvSpPr>
        <p:spPr/>
        <p:txBody>
          <a:bodyPr/>
          <a:lstStyle/>
          <a:p>
            <a:fld id="{89BD0D0C-801A-4657-8E52-6C0C91A757EC}" type="slidenum">
              <a:rPr lang="en-US" smtClean="0"/>
              <a:pPr/>
              <a:t>‹#›</a:t>
            </a:fld>
            <a:endParaRPr lang="en-US"/>
          </a:p>
        </p:txBody>
      </p:sp>
    </p:spTree>
    <p:extLst>
      <p:ext uri="{BB962C8B-B14F-4D97-AF65-F5344CB8AC3E}">
        <p14:creationId xmlns:p14="http://schemas.microsoft.com/office/powerpoint/2010/main" val="333638025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A6E208-FD2E-4BE8-9D44-F15243E408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E35114E-3EB6-4023-819C-CBE9E915664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793B4BF-A979-486A-BA17-BDB6F0FE495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8EB5D0B-E00D-4E58-B6D7-4C4B0202441D}"/>
              </a:ext>
            </a:extLst>
          </p:cNvPr>
          <p:cNvSpPr>
            <a:spLocks noGrp="1"/>
          </p:cNvSpPr>
          <p:nvPr>
            <p:ph type="dt" sz="half" idx="10"/>
          </p:nvPr>
        </p:nvSpPr>
        <p:spPr/>
        <p:txBody>
          <a:bodyPr/>
          <a:lstStyle/>
          <a:p>
            <a:fld id="{49F77CA2-DBF0-4C4A-BB34-7F8BC56F484C}" type="datetimeFigureOut">
              <a:rPr lang="en-US" smtClean="0"/>
              <a:pPr/>
              <a:t>9/25/2018</a:t>
            </a:fld>
            <a:endParaRPr lang="en-US"/>
          </a:p>
        </p:txBody>
      </p:sp>
      <p:sp>
        <p:nvSpPr>
          <p:cNvPr id="6" name="Footer Placeholder 5">
            <a:extLst>
              <a:ext uri="{FF2B5EF4-FFF2-40B4-BE49-F238E27FC236}">
                <a16:creationId xmlns:a16="http://schemas.microsoft.com/office/drawing/2014/main" xmlns="" id="{6A7B856E-5AF2-4BAF-ACE0-DC54F87D9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0305C9-BD2C-4AAA-AC24-B8CA59D75011}"/>
              </a:ext>
            </a:extLst>
          </p:cNvPr>
          <p:cNvSpPr>
            <a:spLocks noGrp="1"/>
          </p:cNvSpPr>
          <p:nvPr>
            <p:ph type="sldNum" sz="quarter" idx="12"/>
          </p:nvPr>
        </p:nvSpPr>
        <p:spPr/>
        <p:txBody>
          <a:bodyPr/>
          <a:lstStyle/>
          <a:p>
            <a:fld id="{89BD0D0C-801A-4657-8E52-6C0C91A757EC}" type="slidenum">
              <a:rPr lang="en-US" smtClean="0"/>
              <a:pPr/>
              <a:t>‹#›</a:t>
            </a:fld>
            <a:endParaRPr lang="en-US"/>
          </a:p>
        </p:txBody>
      </p:sp>
    </p:spTree>
    <p:extLst>
      <p:ext uri="{BB962C8B-B14F-4D97-AF65-F5344CB8AC3E}">
        <p14:creationId xmlns:p14="http://schemas.microsoft.com/office/powerpoint/2010/main" val="14178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CB7DE-82D5-40F4-ABCC-BF43605A81C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E48068-1EC9-4D35-8DAB-2943B57FA66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A433286B-3487-4185-B49F-E68D894D36E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B8CB0CE-85A3-49BB-BD0F-2E782619055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507C3BD1-76C3-4E9D-80A4-56F2FCD4290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F0E17D-5785-437D-AC33-17FADDF8F2BB}"/>
              </a:ext>
            </a:extLst>
          </p:cNvPr>
          <p:cNvSpPr>
            <a:spLocks noGrp="1"/>
          </p:cNvSpPr>
          <p:nvPr>
            <p:ph type="dt" sz="half" idx="10"/>
          </p:nvPr>
        </p:nvSpPr>
        <p:spPr/>
        <p:txBody>
          <a:bodyPr/>
          <a:lstStyle/>
          <a:p>
            <a:fld id="{49F77CA2-DBF0-4C4A-BB34-7F8BC56F484C}" type="datetimeFigureOut">
              <a:rPr lang="en-US" smtClean="0"/>
              <a:pPr/>
              <a:t>9/25/2018</a:t>
            </a:fld>
            <a:endParaRPr lang="en-US"/>
          </a:p>
        </p:txBody>
      </p:sp>
      <p:sp>
        <p:nvSpPr>
          <p:cNvPr id="8" name="Footer Placeholder 7">
            <a:extLst>
              <a:ext uri="{FF2B5EF4-FFF2-40B4-BE49-F238E27FC236}">
                <a16:creationId xmlns:a16="http://schemas.microsoft.com/office/drawing/2014/main" xmlns="" id="{E2A4E1FB-E173-4E1C-B9E5-5D1F4A2040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BD9676A-5764-4F07-9709-1B0A155440DC}"/>
              </a:ext>
            </a:extLst>
          </p:cNvPr>
          <p:cNvSpPr>
            <a:spLocks noGrp="1"/>
          </p:cNvSpPr>
          <p:nvPr>
            <p:ph type="sldNum" sz="quarter" idx="12"/>
          </p:nvPr>
        </p:nvSpPr>
        <p:spPr/>
        <p:txBody>
          <a:bodyPr/>
          <a:lstStyle/>
          <a:p>
            <a:fld id="{89BD0D0C-801A-4657-8E52-6C0C91A757EC}" type="slidenum">
              <a:rPr lang="en-US" smtClean="0"/>
              <a:pPr/>
              <a:t>‹#›</a:t>
            </a:fld>
            <a:endParaRPr lang="en-US"/>
          </a:p>
        </p:txBody>
      </p:sp>
    </p:spTree>
    <p:extLst>
      <p:ext uri="{BB962C8B-B14F-4D97-AF65-F5344CB8AC3E}">
        <p14:creationId xmlns:p14="http://schemas.microsoft.com/office/powerpoint/2010/main" val="387868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F99A68-E0D6-46AE-A502-FEA419E36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9C61536-5A8D-46AA-9B9B-7B14E20360DA}"/>
              </a:ext>
            </a:extLst>
          </p:cNvPr>
          <p:cNvSpPr>
            <a:spLocks noGrp="1"/>
          </p:cNvSpPr>
          <p:nvPr>
            <p:ph type="dt" sz="half" idx="10"/>
          </p:nvPr>
        </p:nvSpPr>
        <p:spPr/>
        <p:txBody>
          <a:bodyPr/>
          <a:lstStyle/>
          <a:p>
            <a:fld id="{49F77CA2-DBF0-4C4A-BB34-7F8BC56F484C}" type="datetimeFigureOut">
              <a:rPr lang="en-US" smtClean="0"/>
              <a:pPr/>
              <a:t>9/25/2018</a:t>
            </a:fld>
            <a:endParaRPr lang="en-US"/>
          </a:p>
        </p:txBody>
      </p:sp>
      <p:sp>
        <p:nvSpPr>
          <p:cNvPr id="4" name="Footer Placeholder 3">
            <a:extLst>
              <a:ext uri="{FF2B5EF4-FFF2-40B4-BE49-F238E27FC236}">
                <a16:creationId xmlns:a16="http://schemas.microsoft.com/office/drawing/2014/main" xmlns="" id="{95F2742D-4F67-437E-AF56-6D5E30C36C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643BEEE-920C-4F3C-B8B1-33A5945C0F69}"/>
              </a:ext>
            </a:extLst>
          </p:cNvPr>
          <p:cNvSpPr>
            <a:spLocks noGrp="1"/>
          </p:cNvSpPr>
          <p:nvPr>
            <p:ph type="sldNum" sz="quarter" idx="12"/>
          </p:nvPr>
        </p:nvSpPr>
        <p:spPr/>
        <p:txBody>
          <a:bodyPr/>
          <a:lstStyle/>
          <a:p>
            <a:fld id="{89BD0D0C-801A-4657-8E52-6C0C91A757EC}" type="slidenum">
              <a:rPr lang="en-US" smtClean="0"/>
              <a:pPr/>
              <a:t>‹#›</a:t>
            </a:fld>
            <a:endParaRPr lang="en-US"/>
          </a:p>
        </p:txBody>
      </p:sp>
    </p:spTree>
    <p:extLst>
      <p:ext uri="{BB962C8B-B14F-4D97-AF65-F5344CB8AC3E}">
        <p14:creationId xmlns:p14="http://schemas.microsoft.com/office/powerpoint/2010/main" val="248134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5F1AFF4-CB30-48B1-B083-BB91AAF1F73D}"/>
              </a:ext>
            </a:extLst>
          </p:cNvPr>
          <p:cNvSpPr>
            <a:spLocks noGrp="1"/>
          </p:cNvSpPr>
          <p:nvPr>
            <p:ph type="dt" sz="half" idx="10"/>
          </p:nvPr>
        </p:nvSpPr>
        <p:spPr/>
        <p:txBody>
          <a:bodyPr/>
          <a:lstStyle/>
          <a:p>
            <a:fld id="{63B31BB9-5A7B-4799-89EC-1014D3FF06D4}" type="datetimeFigureOut">
              <a:rPr lang="en-US" smtClean="0"/>
              <a:t>9/25/2018</a:t>
            </a:fld>
            <a:endParaRPr lang="en-US"/>
          </a:p>
        </p:txBody>
      </p:sp>
      <p:sp>
        <p:nvSpPr>
          <p:cNvPr id="3" name="Footer Placeholder 2">
            <a:extLst>
              <a:ext uri="{FF2B5EF4-FFF2-40B4-BE49-F238E27FC236}">
                <a16:creationId xmlns:a16="http://schemas.microsoft.com/office/drawing/2014/main" xmlns="" id="{6F4E444A-F064-4B01-81F1-FB0D4A9CEA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CFBE190-C86B-41EE-B8DD-95F27850E0E6}"/>
              </a:ext>
            </a:extLst>
          </p:cNvPr>
          <p:cNvSpPr>
            <a:spLocks noGrp="1"/>
          </p:cNvSpPr>
          <p:nvPr>
            <p:ph type="sldNum" sz="quarter" idx="12"/>
          </p:nvPr>
        </p:nvSpPr>
        <p:spPr/>
        <p:txBody>
          <a:bodyPr/>
          <a:lstStyle/>
          <a:p>
            <a:fld id="{C0130776-766C-45D3-9860-5A3E4DCC419C}" type="slidenum">
              <a:rPr lang="en-US" smtClean="0"/>
              <a:t>‹#›</a:t>
            </a:fld>
            <a:endParaRPr lang="en-US"/>
          </a:p>
        </p:txBody>
      </p:sp>
      <p:sp>
        <p:nvSpPr>
          <p:cNvPr id="5" name="Rectangle 4">
            <a:extLst>
              <a:ext uri="{FF2B5EF4-FFF2-40B4-BE49-F238E27FC236}">
                <a16:creationId xmlns:a16="http://schemas.microsoft.com/office/drawing/2014/main" xmlns="" id="{C05B1E48-4EA9-4920-B13D-9B650040D79B}"/>
              </a:ext>
            </a:extLst>
          </p:cNvPr>
          <p:cNvSpPr/>
          <p:nvPr userDrawn="1"/>
        </p:nvSpPr>
        <p:spPr>
          <a:xfrm>
            <a:off x="571500" y="304799"/>
            <a:ext cx="8001000" cy="5820343"/>
          </a:xfrm>
          <a:prstGeom prst="rect">
            <a:avLst/>
          </a:prstGeom>
          <a:noFill/>
          <a:ln w="3175">
            <a:solidFill>
              <a:srgbClr val="B74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xmlns="" id="{34C15F6E-0193-4A4F-A6EF-324A43461C27}"/>
              </a:ext>
            </a:extLst>
          </p:cNvPr>
          <p:cNvCxnSpPr/>
          <p:nvPr userDrawn="1"/>
        </p:nvCxnSpPr>
        <p:spPr>
          <a:xfrm>
            <a:off x="0" y="6125143"/>
            <a:ext cx="9144000" cy="0"/>
          </a:xfrm>
          <a:prstGeom prst="line">
            <a:avLst/>
          </a:prstGeom>
          <a:ln>
            <a:solidFill>
              <a:srgbClr val="B74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7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98E74A-9150-4824-8143-CA74FD7C664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61C0BE8C-6B4E-4B6E-8DF5-36D81E6255D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789B1AC-3B69-4244-9E16-D9919349AE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6E1C0B43-4ABE-45BD-98CA-466226645E37}"/>
              </a:ext>
            </a:extLst>
          </p:cNvPr>
          <p:cNvSpPr>
            <a:spLocks noGrp="1"/>
          </p:cNvSpPr>
          <p:nvPr>
            <p:ph type="dt" sz="half" idx="10"/>
          </p:nvPr>
        </p:nvSpPr>
        <p:spPr/>
        <p:txBody>
          <a:bodyPr/>
          <a:lstStyle/>
          <a:p>
            <a:fld id="{49F77CA2-DBF0-4C4A-BB34-7F8BC56F484C}" type="datetimeFigureOut">
              <a:rPr lang="en-US" smtClean="0"/>
              <a:pPr/>
              <a:t>9/25/2018</a:t>
            </a:fld>
            <a:endParaRPr lang="en-US"/>
          </a:p>
        </p:txBody>
      </p:sp>
      <p:sp>
        <p:nvSpPr>
          <p:cNvPr id="6" name="Footer Placeholder 5">
            <a:extLst>
              <a:ext uri="{FF2B5EF4-FFF2-40B4-BE49-F238E27FC236}">
                <a16:creationId xmlns:a16="http://schemas.microsoft.com/office/drawing/2014/main" xmlns="" id="{2E104A68-99E2-49D4-B089-8BA1A71B4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8426AC0-E586-428B-823E-A6FC5F2B66DE}"/>
              </a:ext>
            </a:extLst>
          </p:cNvPr>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66305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FFF8C4-EF9F-4794-97E5-E52B402DB61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3525401D-F208-49F0-BCC9-4BF1B1EDFD3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5A9E766B-6EEB-412D-9532-149065D5F23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ED33900E-4D33-4DEF-A5AD-097EC3AD42FC}"/>
              </a:ext>
            </a:extLst>
          </p:cNvPr>
          <p:cNvSpPr>
            <a:spLocks noGrp="1"/>
          </p:cNvSpPr>
          <p:nvPr>
            <p:ph type="dt" sz="half" idx="10"/>
          </p:nvPr>
        </p:nvSpPr>
        <p:spPr/>
        <p:txBody>
          <a:bodyPr/>
          <a:lstStyle/>
          <a:p>
            <a:fld id="{49F77CA2-DBF0-4C4A-BB34-7F8BC56F484C}" type="datetimeFigureOut">
              <a:rPr lang="en-US" smtClean="0"/>
              <a:pPr/>
              <a:t>9/25/2018</a:t>
            </a:fld>
            <a:endParaRPr lang="en-US"/>
          </a:p>
        </p:txBody>
      </p:sp>
      <p:sp>
        <p:nvSpPr>
          <p:cNvPr id="6" name="Footer Placeholder 5">
            <a:extLst>
              <a:ext uri="{FF2B5EF4-FFF2-40B4-BE49-F238E27FC236}">
                <a16:creationId xmlns:a16="http://schemas.microsoft.com/office/drawing/2014/main" xmlns="" id="{29493A62-A4B8-4073-881F-D1703E5389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2BF995-E4F8-43BF-9B2A-C55CAADC9990}"/>
              </a:ext>
            </a:extLst>
          </p:cNvPr>
          <p:cNvSpPr>
            <a:spLocks noGrp="1"/>
          </p:cNvSpPr>
          <p:nvPr>
            <p:ph type="sldNum" sz="quarter" idx="12"/>
          </p:nvPr>
        </p:nvSpPr>
        <p:spPr/>
        <p:txBody>
          <a:bodyPr/>
          <a:lstStyle/>
          <a:p>
            <a:fld id="{89BD0D0C-801A-4657-8E52-6C0C91A757EC}" type="slidenum">
              <a:rPr lang="en-US" smtClean="0"/>
              <a:pPr/>
              <a:t>‹#›</a:t>
            </a:fld>
            <a:endParaRPr lang="en-US"/>
          </a:p>
        </p:txBody>
      </p:sp>
    </p:spTree>
    <p:extLst>
      <p:ext uri="{BB962C8B-B14F-4D97-AF65-F5344CB8AC3E}">
        <p14:creationId xmlns:p14="http://schemas.microsoft.com/office/powerpoint/2010/main" val="63167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9A4083F-CC86-42CC-8E2F-919AAC2299E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0D1DBA-0B67-420C-A6A9-82ED9D8C8BD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0B5EF4-6DBC-4CD5-8062-5258AEFB45D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9F77CA2-DBF0-4C4A-BB34-7F8BC56F484C}" type="datetimeFigureOut">
              <a:rPr lang="en-US" smtClean="0"/>
              <a:pPr/>
              <a:t>9/25/2018</a:t>
            </a:fld>
            <a:endParaRPr lang="en-US"/>
          </a:p>
        </p:txBody>
      </p:sp>
      <p:sp>
        <p:nvSpPr>
          <p:cNvPr id="5" name="Footer Placeholder 4">
            <a:extLst>
              <a:ext uri="{FF2B5EF4-FFF2-40B4-BE49-F238E27FC236}">
                <a16:creationId xmlns:a16="http://schemas.microsoft.com/office/drawing/2014/main" xmlns="" id="{15649963-6B6D-4126-81D8-B3363E64D46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9F8D85F-6100-4248-B50D-A63C6E910E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BD0D0C-801A-4657-8E52-6C0C91A757EC}" type="slidenum">
              <a:rPr lang="en-US" smtClean="0"/>
              <a:pPr/>
              <a:t>‹#›</a:t>
            </a:fld>
            <a:endParaRPr lang="en-US"/>
          </a:p>
        </p:txBody>
      </p:sp>
      <p:cxnSp>
        <p:nvCxnSpPr>
          <p:cNvPr id="7" name="Straight Connector 6">
            <a:extLst>
              <a:ext uri="{FF2B5EF4-FFF2-40B4-BE49-F238E27FC236}">
                <a16:creationId xmlns:a16="http://schemas.microsoft.com/office/drawing/2014/main" xmlns="" id="{20C8018C-75CA-4D9B-96DC-41C3A285912B}"/>
              </a:ext>
            </a:extLst>
          </p:cNvPr>
          <p:cNvCxnSpPr/>
          <p:nvPr userDrawn="1"/>
        </p:nvCxnSpPr>
        <p:spPr>
          <a:xfrm>
            <a:off x="0" y="6125143"/>
            <a:ext cx="9144000" cy="0"/>
          </a:xfrm>
          <a:prstGeom prst="line">
            <a:avLst/>
          </a:prstGeom>
          <a:ln>
            <a:solidFill>
              <a:srgbClr val="B74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498164"/>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9757262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AF266AC-F6C6-445B-B279-E532283EC5BB}"/>
              </a:ext>
            </a:extLst>
          </p:cNvPr>
          <p:cNvSpPr>
            <a:spLocks noGrp="1"/>
          </p:cNvSpPr>
          <p:nvPr>
            <p:ph type="ctrTitle"/>
          </p:nvPr>
        </p:nvSpPr>
        <p:spPr>
          <a:xfrm>
            <a:off x="5059970" y="930890"/>
            <a:ext cx="3483937" cy="2889114"/>
          </a:xfrm>
        </p:spPr>
        <p:txBody>
          <a:bodyPr anchor="b">
            <a:normAutofit/>
          </a:bodyPr>
          <a:lstStyle/>
          <a:p>
            <a:pPr algn="l"/>
            <a:r>
              <a:rPr lang="en-US" sz="2800" b="1" dirty="0">
                <a:solidFill>
                  <a:schemeClr val="bg1"/>
                </a:solidFill>
              </a:rPr>
              <a:t>Welcome to </a:t>
            </a:r>
            <a:br>
              <a:rPr lang="en-US" sz="2800" b="1" dirty="0">
                <a:solidFill>
                  <a:schemeClr val="bg1"/>
                </a:solidFill>
              </a:rPr>
            </a:br>
            <a:r>
              <a:rPr lang="en-US" sz="2800" b="1" dirty="0">
                <a:solidFill>
                  <a:schemeClr val="bg1"/>
                </a:solidFill>
              </a:rPr>
              <a:t>(Insert County)</a:t>
            </a:r>
            <a:r>
              <a:rPr lang="en-US" sz="2800" dirty="0">
                <a:solidFill>
                  <a:schemeClr val="bg1"/>
                </a:solidFill>
              </a:rPr>
              <a:t/>
            </a:r>
            <a:br>
              <a:rPr lang="en-US" sz="2800" dirty="0">
                <a:solidFill>
                  <a:schemeClr val="bg1"/>
                </a:solidFill>
              </a:rPr>
            </a:br>
            <a:r>
              <a:rPr lang="en-US" sz="2800" dirty="0">
                <a:solidFill>
                  <a:schemeClr val="bg1"/>
                </a:solidFill>
              </a:rPr>
              <a:t/>
            </a:r>
            <a:br>
              <a:rPr lang="en-US" sz="2800" dirty="0">
                <a:solidFill>
                  <a:schemeClr val="bg1"/>
                </a:solidFill>
              </a:rPr>
            </a:br>
            <a:r>
              <a:rPr lang="en-US" sz="2800" b="1" dirty="0">
                <a:solidFill>
                  <a:schemeClr val="bg1"/>
                </a:solidFill>
              </a:rPr>
              <a:t>(Insert Address)</a:t>
            </a:r>
            <a:r>
              <a:rPr lang="en-US" sz="2800" dirty="0">
                <a:solidFill>
                  <a:schemeClr val="bg1"/>
                </a:solidFill>
              </a:rPr>
              <a:t/>
            </a:r>
            <a:br>
              <a:rPr lang="en-US" sz="2800" dirty="0">
                <a:solidFill>
                  <a:schemeClr val="bg1"/>
                </a:solidFill>
              </a:rPr>
            </a:br>
            <a:r>
              <a:rPr lang="en-US" sz="2800" dirty="0">
                <a:solidFill>
                  <a:schemeClr val="bg1"/>
                </a:solidFill>
              </a:rPr>
              <a:t/>
            </a:r>
            <a:br>
              <a:rPr lang="en-US" sz="2800" dirty="0">
                <a:solidFill>
                  <a:schemeClr val="bg1"/>
                </a:solidFill>
              </a:rPr>
            </a:br>
            <a:r>
              <a:rPr lang="en-US" sz="2800" dirty="0">
                <a:solidFill>
                  <a:schemeClr val="bg1"/>
                </a:solidFill>
              </a:rPr>
              <a:t>xxx-xxx-</a:t>
            </a:r>
            <a:r>
              <a:rPr lang="en-US" sz="2800" dirty="0" err="1">
                <a:solidFill>
                  <a:schemeClr val="bg1"/>
                </a:solidFill>
              </a:rPr>
              <a:t>xxxx</a:t>
            </a:r>
            <a:endParaRPr lang="en-US" sz="2800" dirty="0">
              <a:solidFill>
                <a:schemeClr val="bg1"/>
              </a:solidFill>
            </a:endParaRPr>
          </a:p>
        </p:txBody>
      </p:sp>
      <p:sp>
        <p:nvSpPr>
          <p:cNvPr id="3" name="Subtitle 2">
            <a:extLst>
              <a:ext uri="{FF2B5EF4-FFF2-40B4-BE49-F238E27FC236}">
                <a16:creationId xmlns:a16="http://schemas.microsoft.com/office/drawing/2014/main" xmlns="" id="{57734489-5513-4345-8F89-74ED5D528F29}"/>
              </a:ext>
            </a:extLst>
          </p:cNvPr>
          <p:cNvSpPr>
            <a:spLocks noGrp="1"/>
          </p:cNvSpPr>
          <p:nvPr>
            <p:ph type="subTitle" idx="1"/>
          </p:nvPr>
        </p:nvSpPr>
        <p:spPr>
          <a:xfrm>
            <a:off x="5144824" y="4191138"/>
            <a:ext cx="3483937" cy="1147863"/>
          </a:xfrm>
        </p:spPr>
        <p:txBody>
          <a:bodyPr anchor="t">
            <a:normAutofit/>
          </a:bodyPr>
          <a:lstStyle/>
          <a:p>
            <a:pPr algn="l"/>
            <a:r>
              <a:rPr lang="en-US" sz="1700" dirty="0">
                <a:solidFill>
                  <a:schemeClr val="bg1"/>
                </a:solidFill>
              </a:rPr>
              <a:t>(Insert Hours)</a:t>
            </a:r>
          </a:p>
          <a:p>
            <a:pPr algn="l"/>
            <a:r>
              <a:rPr lang="en-US" sz="1700" dirty="0">
                <a:solidFill>
                  <a:schemeClr val="bg1"/>
                </a:solidFill>
              </a:rPr>
              <a:t>Monday-Friday</a:t>
            </a:r>
          </a:p>
          <a:p>
            <a:pPr algn="l"/>
            <a:r>
              <a:rPr lang="en-US" sz="1700" dirty="0">
                <a:solidFill>
                  <a:schemeClr val="bg1"/>
                </a:solidFill>
              </a:rPr>
              <a:t>8:00 AM-5:00 PM</a:t>
            </a:r>
          </a:p>
        </p:txBody>
      </p:sp>
      <p:sp>
        <p:nvSpPr>
          <p:cNvPr id="12" name="Freeform: Shape 11">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232ED771-D9DB-4F79-A945-C3CC7A519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6" y="1326731"/>
            <a:ext cx="3035882" cy="2836366"/>
          </a:xfrm>
          <a:prstGeom prst="rect">
            <a:avLst/>
          </a:prstGeom>
        </p:spPr>
      </p:pic>
      <p:sp>
        <p:nvSpPr>
          <p:cNvPr id="4" name="Rectangle 3">
            <a:extLst>
              <a:ext uri="{FF2B5EF4-FFF2-40B4-BE49-F238E27FC236}">
                <a16:creationId xmlns:a16="http://schemas.microsoft.com/office/drawing/2014/main" xmlns="" id="{A44D2743-787C-469A-8FB9-64A54B566DDE}"/>
              </a:ext>
            </a:extLst>
          </p:cNvPr>
          <p:cNvSpPr/>
          <p:nvPr/>
        </p:nvSpPr>
        <p:spPr>
          <a:xfrm>
            <a:off x="4038600" y="6087700"/>
            <a:ext cx="4108817" cy="369332"/>
          </a:xfrm>
          <a:prstGeom prst="rect">
            <a:avLst/>
          </a:prstGeom>
        </p:spPr>
        <p:txBody>
          <a:bodyPr wrap="none">
            <a:spAutoFit/>
          </a:bodyPr>
          <a:lstStyle/>
          <a:p>
            <a:r>
              <a:rPr lang="en-US" dirty="0">
                <a:solidFill>
                  <a:schemeClr val="bg1"/>
                </a:solidFill>
              </a:rPr>
              <a:t>“Starting You On The Pathway To Success”</a:t>
            </a:r>
          </a:p>
        </p:txBody>
      </p:sp>
    </p:spTree>
    <p:extLst>
      <p:ext uri="{BB962C8B-B14F-4D97-AF65-F5344CB8AC3E}">
        <p14:creationId xmlns:p14="http://schemas.microsoft.com/office/powerpoint/2010/main" val="2898272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2C2D2715-4B7A-4C93-AFFD-32A05799C3F2}"/>
              </a:ext>
            </a:extLst>
          </p:cNvPr>
          <p:cNvCxnSpPr/>
          <p:nvPr/>
        </p:nvCxnSpPr>
        <p:spPr>
          <a:xfrm>
            <a:off x="609600" y="1066800"/>
            <a:ext cx="7789792" cy="0"/>
          </a:xfrm>
          <a:prstGeom prst="line">
            <a:avLst/>
          </a:prstGeom>
          <a:ln>
            <a:solidFill>
              <a:srgbClr val="B7472A"/>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5CAD96F4-EB84-46FE-9307-495B06715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087"/>
            <a:ext cx="9144000" cy="5597826"/>
          </a:xfrm>
          <a:prstGeom prst="rect">
            <a:avLst/>
          </a:prstGeom>
        </p:spPr>
      </p:pic>
      <p:pic>
        <p:nvPicPr>
          <p:cNvPr id="12" name="Picture 11">
            <a:extLst>
              <a:ext uri="{FF2B5EF4-FFF2-40B4-BE49-F238E27FC236}">
                <a16:creationId xmlns:a16="http://schemas.microsoft.com/office/drawing/2014/main" xmlns="" id="{69231558-B5B1-4C9A-BCFB-37474823A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658414"/>
          </a:xfrm>
          <a:prstGeom prst="rect">
            <a:avLst/>
          </a:prstGeom>
        </p:spPr>
      </p:pic>
      <p:sp>
        <p:nvSpPr>
          <p:cNvPr id="5" name="Rectangle 4">
            <a:extLst>
              <a:ext uri="{FF2B5EF4-FFF2-40B4-BE49-F238E27FC236}">
                <a16:creationId xmlns:a16="http://schemas.microsoft.com/office/drawing/2014/main" xmlns="" id="{36684FD9-FFBA-4A46-8BBE-FC1EB8BD4912}"/>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5546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22772"/>
            <a:ext cx="6571343" cy="644028"/>
          </a:xfrm>
        </p:spPr>
        <p:txBody>
          <a:bodyPr/>
          <a:lstStyle/>
          <a:p>
            <a:r>
              <a:rPr lang="en-US" dirty="0">
                <a:solidFill>
                  <a:srgbClr val="000000"/>
                </a:solidFill>
                <a:cs typeface="Calibri"/>
              </a:rPr>
              <a:t>The 1</a:t>
            </a:r>
            <a:r>
              <a:rPr lang="en-US" baseline="30000" dirty="0">
                <a:solidFill>
                  <a:srgbClr val="000000"/>
                </a:solidFill>
                <a:cs typeface="Calibri"/>
              </a:rPr>
              <a:t>st</a:t>
            </a:r>
            <a:r>
              <a:rPr lang="en-US" dirty="0">
                <a:solidFill>
                  <a:srgbClr val="000000"/>
                </a:solidFill>
                <a:cs typeface="Calibri"/>
              </a:rPr>
              <a:t> Visit</a:t>
            </a:r>
          </a:p>
        </p:txBody>
      </p:sp>
      <p:pic>
        <p:nvPicPr>
          <p:cNvPr id="9" name="Content Placeholder 8">
            <a:extLst>
              <a:ext uri="{FF2B5EF4-FFF2-40B4-BE49-F238E27FC236}">
                <a16:creationId xmlns:a16="http://schemas.microsoft.com/office/drawing/2014/main" xmlns="" id="{9802C4BE-2A8D-4FE8-A6AE-DEB6A1D494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51779" cy="6096000"/>
          </a:xfrm>
        </p:spPr>
      </p:pic>
      <p:sp>
        <p:nvSpPr>
          <p:cNvPr id="12" name="Frame 11">
            <a:extLst>
              <a:ext uri="{FF2B5EF4-FFF2-40B4-BE49-F238E27FC236}">
                <a16:creationId xmlns:a16="http://schemas.microsoft.com/office/drawing/2014/main" xmlns="" id="{7F7D38EE-424F-41DF-8430-04B3FCF8C9C2}"/>
              </a:ext>
            </a:extLst>
          </p:cNvPr>
          <p:cNvSpPr/>
          <p:nvPr/>
        </p:nvSpPr>
        <p:spPr>
          <a:xfrm>
            <a:off x="7239000" y="956172"/>
            <a:ext cx="1617592" cy="1066800"/>
          </a:xfrm>
          <a:prstGeom prst="frame">
            <a:avLst/>
          </a:prstGeom>
          <a:ln w="31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3" name="Arrow: Right 12">
            <a:extLst>
              <a:ext uri="{FF2B5EF4-FFF2-40B4-BE49-F238E27FC236}">
                <a16:creationId xmlns:a16="http://schemas.microsoft.com/office/drawing/2014/main" xmlns="" id="{CE4B6B01-F009-49AA-8667-65273600C73C}"/>
              </a:ext>
            </a:extLst>
          </p:cNvPr>
          <p:cNvSpPr/>
          <p:nvPr/>
        </p:nvSpPr>
        <p:spPr>
          <a:xfrm rot="1693044">
            <a:off x="6161661" y="554286"/>
            <a:ext cx="757567" cy="381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A97FF76-CE23-4289-A8BE-83B9E1F0B2C6}"/>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913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71E9A02-D03E-4381-9D15-359E418CDA1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3000"/>
                    </a14:imgEffect>
                  </a14:imgLayer>
                </a14:imgProps>
              </a:ext>
            </a:extLst>
          </a:blip>
          <a:srcRect t="16519"/>
          <a:stretch/>
        </p:blipFill>
        <p:spPr>
          <a:xfrm>
            <a:off x="685800" y="329411"/>
            <a:ext cx="6699114" cy="1033697"/>
          </a:xfrm>
          <a:prstGeom prst="rect">
            <a:avLst/>
          </a:prstGeom>
          <a:solidFill>
            <a:srgbClr val="EFEEEE"/>
          </a:solidFill>
          <a:ln>
            <a:noFill/>
          </a:ln>
        </p:spPr>
        <p:style>
          <a:lnRef idx="2">
            <a:schemeClr val="accent1"/>
          </a:lnRef>
          <a:fillRef idx="1">
            <a:schemeClr val="lt1"/>
          </a:fillRef>
          <a:effectRef idx="0">
            <a:schemeClr val="accent1"/>
          </a:effectRef>
          <a:fontRef idx="minor">
            <a:schemeClr val="dk1"/>
          </a:fontRef>
        </p:style>
      </p:pic>
      <p:sp>
        <p:nvSpPr>
          <p:cNvPr id="11" name="Rectangle 10">
            <a:extLst>
              <a:ext uri="{FF2B5EF4-FFF2-40B4-BE49-F238E27FC236}">
                <a16:creationId xmlns:a16="http://schemas.microsoft.com/office/drawing/2014/main" xmlns="" id="{3F9B3CD1-8595-464B-8418-4E81FFBCE731}"/>
              </a:ext>
            </a:extLst>
          </p:cNvPr>
          <p:cNvSpPr/>
          <p:nvPr/>
        </p:nvSpPr>
        <p:spPr>
          <a:xfrm rot="1641754">
            <a:off x="736075" y="2552199"/>
            <a:ext cx="8204598" cy="2215991"/>
          </a:xfrm>
          <a:prstGeom prst="rect">
            <a:avLst/>
          </a:prstGeom>
          <a:noFill/>
        </p:spPr>
        <p:txBody>
          <a:bodyPr wrap="square" lIns="91440" tIns="45720" rIns="91440" bIns="45720">
            <a:spAutoFit/>
          </a:bodyPr>
          <a:lstStyle/>
          <a:p>
            <a:pPr algn="ctr"/>
            <a:r>
              <a:rPr lang="en-US" sz="13800" b="1" cap="none" spc="0" dirty="0">
                <a:ln w="12700">
                  <a:solidFill>
                    <a:schemeClr val="accent5"/>
                  </a:solidFill>
                  <a:prstDash val="solid"/>
                </a:ln>
                <a:pattFill prst="ltDnDiag">
                  <a:fgClr>
                    <a:schemeClr val="accent5">
                      <a:lumMod val="60000"/>
                      <a:lumOff val="40000"/>
                    </a:schemeClr>
                  </a:fgClr>
                  <a:bgClr>
                    <a:schemeClr val="bg1"/>
                  </a:bgClr>
                </a:pattFill>
                <a:effectLst/>
              </a:rPr>
              <a:t>SAMPLE</a:t>
            </a:r>
          </a:p>
        </p:txBody>
      </p:sp>
      <p:sp>
        <p:nvSpPr>
          <p:cNvPr id="7" name="Content Placeholder 2">
            <a:extLst>
              <a:ext uri="{FF2B5EF4-FFF2-40B4-BE49-F238E27FC236}">
                <a16:creationId xmlns:a16="http://schemas.microsoft.com/office/drawing/2014/main" xmlns="" id="{8A3AD6DB-E138-458B-8822-83EEFFCB05D8}"/>
              </a:ext>
            </a:extLst>
          </p:cNvPr>
          <p:cNvSpPr>
            <a:spLocks noGrp="1"/>
          </p:cNvSpPr>
          <p:nvPr>
            <p:ph sz="half" idx="1"/>
          </p:nvPr>
        </p:nvSpPr>
        <p:spPr>
          <a:xfrm>
            <a:off x="1125458" y="1935549"/>
            <a:ext cx="3065541" cy="3278948"/>
          </a:xfrm>
        </p:spPr>
        <p:txBody>
          <a:bodyPr>
            <a:normAutofit/>
          </a:bodyPr>
          <a:lstStyle/>
          <a:p>
            <a:pPr marL="0" indent="0">
              <a:lnSpc>
                <a:spcPct val="100000"/>
              </a:lnSpc>
              <a:buNone/>
            </a:pPr>
            <a:r>
              <a:rPr lang="en-US" dirty="0"/>
              <a:t>Workforce Development</a:t>
            </a:r>
          </a:p>
          <a:p>
            <a:pPr marL="0" indent="0">
              <a:lnSpc>
                <a:spcPct val="100000"/>
              </a:lnSpc>
              <a:buNone/>
            </a:pPr>
            <a:endParaRPr lang="en-US" dirty="0"/>
          </a:p>
          <a:p>
            <a:pPr marL="0" indent="0">
              <a:lnSpc>
                <a:spcPct val="100000"/>
              </a:lnSpc>
              <a:spcBef>
                <a:spcPts val="0"/>
              </a:spcBef>
              <a:buNone/>
            </a:pPr>
            <a:r>
              <a:rPr lang="en-US" dirty="0"/>
              <a:t>660 S. Main St.	      Dayton, OH 45402 </a:t>
            </a:r>
          </a:p>
          <a:p>
            <a:pPr marL="0" indent="0">
              <a:lnSpc>
                <a:spcPct val="100000"/>
              </a:lnSpc>
              <a:spcBef>
                <a:spcPts val="0"/>
              </a:spcBef>
              <a:buNone/>
            </a:pPr>
            <a:endParaRPr lang="en-US" dirty="0"/>
          </a:p>
          <a:p>
            <a:pPr marL="0" indent="0">
              <a:lnSpc>
                <a:spcPct val="100000"/>
              </a:lnSpc>
              <a:buNone/>
            </a:pPr>
            <a:r>
              <a:rPr lang="en-US" dirty="0"/>
              <a:t>(937) 461-4800</a:t>
            </a:r>
          </a:p>
        </p:txBody>
      </p:sp>
      <p:sp>
        <p:nvSpPr>
          <p:cNvPr id="4" name="Content Placeholder 3">
            <a:extLst>
              <a:ext uri="{FF2B5EF4-FFF2-40B4-BE49-F238E27FC236}">
                <a16:creationId xmlns:a16="http://schemas.microsoft.com/office/drawing/2014/main" xmlns="" id="{E2C6D9C6-EFB2-412B-AC36-D8E1B4548CB8}"/>
              </a:ext>
            </a:extLst>
          </p:cNvPr>
          <p:cNvSpPr>
            <a:spLocks noGrp="1"/>
          </p:cNvSpPr>
          <p:nvPr>
            <p:ph sz="half" idx="2"/>
          </p:nvPr>
        </p:nvSpPr>
        <p:spPr>
          <a:xfrm>
            <a:off x="4513341" y="1993011"/>
            <a:ext cx="3505200" cy="3923452"/>
          </a:xfrm>
        </p:spPr>
        <p:txBody>
          <a:bodyPr>
            <a:normAutofit/>
          </a:bodyPr>
          <a:lstStyle/>
          <a:p>
            <a:r>
              <a:rPr lang="en-US" dirty="0"/>
              <a:t>Business Skills and Customer Service Training</a:t>
            </a:r>
          </a:p>
          <a:p>
            <a:r>
              <a:rPr lang="en-US" dirty="0"/>
              <a:t>Placement Services</a:t>
            </a:r>
          </a:p>
          <a:p>
            <a:r>
              <a:rPr lang="en-US" dirty="0"/>
              <a:t>Senior Community Service Employment Program</a:t>
            </a:r>
          </a:p>
          <a:p>
            <a:r>
              <a:rPr lang="en-US" dirty="0"/>
              <a:t>Comprehensive Case Management for Youth Ages 16-24</a:t>
            </a:r>
          </a:p>
          <a:p>
            <a:r>
              <a:rPr lang="en-US" dirty="0"/>
              <a:t>Job Coaching</a:t>
            </a:r>
          </a:p>
          <a:p>
            <a:r>
              <a:rPr lang="en-US" dirty="0"/>
              <a:t>Vocal Assessments/Career Planning</a:t>
            </a:r>
          </a:p>
        </p:txBody>
      </p:sp>
      <p:pic>
        <p:nvPicPr>
          <p:cNvPr id="10" name="Picture 9">
            <a:extLst>
              <a:ext uri="{FF2B5EF4-FFF2-40B4-BE49-F238E27FC236}">
                <a16:creationId xmlns:a16="http://schemas.microsoft.com/office/drawing/2014/main" xmlns="" id="{C4C60658-161D-49C8-871D-38028DB421C5}"/>
              </a:ext>
            </a:extLst>
          </p:cNvPr>
          <p:cNvPicPr>
            <a:picLocks noChangeAspect="1"/>
          </p:cNvPicPr>
          <p:nvPr/>
        </p:nvPicPr>
        <p:blipFill>
          <a:blip r:embed="rId5"/>
          <a:stretch>
            <a:fillRect/>
          </a:stretch>
        </p:blipFill>
        <p:spPr>
          <a:xfrm>
            <a:off x="1271153" y="4213134"/>
            <a:ext cx="2684546" cy="1813880"/>
          </a:xfrm>
          <a:prstGeom prst="rect">
            <a:avLst/>
          </a:prstGeom>
        </p:spPr>
      </p:pic>
      <p:sp>
        <p:nvSpPr>
          <p:cNvPr id="8" name="Rectangle 7">
            <a:extLst>
              <a:ext uri="{FF2B5EF4-FFF2-40B4-BE49-F238E27FC236}">
                <a16:creationId xmlns:a16="http://schemas.microsoft.com/office/drawing/2014/main" xmlns="" id="{CFA245C5-7055-4DC0-A610-CA7222AE92D9}"/>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364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7B963A-7BA0-4CE0-9741-D46EE5EAB22E}"/>
              </a:ext>
            </a:extLst>
          </p:cNvPr>
          <p:cNvSpPr>
            <a:spLocks noGrp="1"/>
          </p:cNvSpPr>
          <p:nvPr>
            <p:ph type="title"/>
          </p:nvPr>
        </p:nvSpPr>
        <p:spPr>
          <a:xfrm>
            <a:off x="1066800" y="46521"/>
            <a:ext cx="7315200" cy="1044117"/>
          </a:xfrm>
        </p:spPr>
        <p:txBody>
          <a:bodyPr/>
          <a:lstStyle/>
          <a:p>
            <a:r>
              <a:rPr lang="en-US" b="1" dirty="0"/>
              <a:t>VETERANS</a:t>
            </a:r>
          </a:p>
        </p:txBody>
      </p:sp>
      <p:sp>
        <p:nvSpPr>
          <p:cNvPr id="3" name="Content Placeholder 2">
            <a:extLst>
              <a:ext uri="{FF2B5EF4-FFF2-40B4-BE49-F238E27FC236}">
                <a16:creationId xmlns:a16="http://schemas.microsoft.com/office/drawing/2014/main" xmlns="" id="{69296DB8-0B4F-4CD6-A4F9-D0F6BDA6FFD9}"/>
              </a:ext>
            </a:extLst>
          </p:cNvPr>
          <p:cNvSpPr>
            <a:spLocks noGrp="1"/>
          </p:cNvSpPr>
          <p:nvPr>
            <p:ph sz="half" idx="1"/>
          </p:nvPr>
        </p:nvSpPr>
        <p:spPr>
          <a:xfrm>
            <a:off x="609601" y="1219200"/>
            <a:ext cx="3641730" cy="3124199"/>
          </a:xfrm>
        </p:spPr>
        <p:txBody>
          <a:bodyPr>
            <a:normAutofit/>
          </a:bodyPr>
          <a:lstStyle/>
          <a:p>
            <a:pPr marL="0" indent="0">
              <a:lnSpc>
                <a:spcPct val="90000"/>
              </a:lnSpc>
              <a:buNone/>
            </a:pPr>
            <a:r>
              <a:rPr lang="en-US" sz="1900" dirty="0"/>
              <a:t>Name: Local Veteran Service Office</a:t>
            </a:r>
          </a:p>
          <a:p>
            <a:pPr marL="0" indent="0">
              <a:lnSpc>
                <a:spcPct val="90000"/>
              </a:lnSpc>
              <a:buNone/>
            </a:pPr>
            <a:endParaRPr lang="en-US" sz="1900" dirty="0"/>
          </a:p>
          <a:p>
            <a:pPr marL="0" indent="0">
              <a:lnSpc>
                <a:spcPct val="90000"/>
              </a:lnSpc>
              <a:spcBef>
                <a:spcPts val="0"/>
              </a:spcBef>
              <a:buNone/>
            </a:pPr>
            <a:r>
              <a:rPr lang="en-US" sz="1900" dirty="0"/>
              <a:t>Address: 123 Street</a:t>
            </a:r>
          </a:p>
          <a:p>
            <a:pPr marL="0" indent="0">
              <a:lnSpc>
                <a:spcPct val="90000"/>
              </a:lnSpc>
              <a:spcBef>
                <a:spcPts val="0"/>
              </a:spcBef>
              <a:buNone/>
            </a:pPr>
            <a:r>
              <a:rPr lang="en-US" sz="1900" dirty="0"/>
              <a:t>	       City, State, Zip</a:t>
            </a:r>
          </a:p>
          <a:p>
            <a:pPr marL="0" indent="0">
              <a:lnSpc>
                <a:spcPct val="90000"/>
              </a:lnSpc>
              <a:spcBef>
                <a:spcPts val="0"/>
              </a:spcBef>
              <a:buNone/>
            </a:pPr>
            <a:endParaRPr lang="en-US" sz="1900" dirty="0"/>
          </a:p>
          <a:p>
            <a:pPr marL="0" indent="0">
              <a:lnSpc>
                <a:spcPct val="90000"/>
              </a:lnSpc>
              <a:buNone/>
            </a:pPr>
            <a:r>
              <a:rPr lang="en-US" sz="1900" dirty="0"/>
              <a:t>Phone: (###) ###-####</a:t>
            </a:r>
          </a:p>
          <a:p>
            <a:pPr marL="0" indent="0">
              <a:lnSpc>
                <a:spcPct val="90000"/>
              </a:lnSpc>
              <a:buNone/>
            </a:pPr>
            <a:endParaRPr lang="en-US" sz="1900" dirty="0"/>
          </a:p>
          <a:p>
            <a:pPr marL="0" indent="0">
              <a:lnSpc>
                <a:spcPct val="90000"/>
              </a:lnSpc>
              <a:buNone/>
            </a:pPr>
            <a:r>
              <a:rPr lang="en-US" sz="1900" dirty="0"/>
              <a:t>Website:</a:t>
            </a:r>
          </a:p>
          <a:p>
            <a:pPr marL="0" indent="0">
              <a:lnSpc>
                <a:spcPct val="100000"/>
              </a:lnSpc>
              <a:buNone/>
            </a:pPr>
            <a:endParaRPr lang="en-US" dirty="0"/>
          </a:p>
        </p:txBody>
      </p:sp>
      <p:sp>
        <p:nvSpPr>
          <p:cNvPr id="4" name="Content Placeholder 3">
            <a:extLst>
              <a:ext uri="{FF2B5EF4-FFF2-40B4-BE49-F238E27FC236}">
                <a16:creationId xmlns:a16="http://schemas.microsoft.com/office/drawing/2014/main" xmlns="" id="{27D54059-3FFB-44CF-8C02-74297B6B4175}"/>
              </a:ext>
            </a:extLst>
          </p:cNvPr>
          <p:cNvSpPr>
            <a:spLocks noGrp="1"/>
          </p:cNvSpPr>
          <p:nvPr>
            <p:ph sz="half" idx="2"/>
          </p:nvPr>
        </p:nvSpPr>
        <p:spPr>
          <a:xfrm>
            <a:off x="4563822" y="1219201"/>
            <a:ext cx="3639312" cy="3127248"/>
          </a:xfrm>
        </p:spPr>
        <p:txBody>
          <a:bodyPr>
            <a:normAutofit/>
          </a:bodyPr>
          <a:lstStyle/>
          <a:p>
            <a:pPr>
              <a:lnSpc>
                <a:spcPct val="100000"/>
              </a:lnSpc>
            </a:pPr>
            <a:r>
              <a:rPr lang="en-US" sz="1900" dirty="0"/>
              <a:t>Insert Services </a:t>
            </a:r>
          </a:p>
          <a:p>
            <a:pPr>
              <a:lnSpc>
                <a:spcPct val="100000"/>
              </a:lnSpc>
            </a:pPr>
            <a:r>
              <a:rPr lang="en-US" sz="1900" dirty="0"/>
              <a:t>Priority of Service</a:t>
            </a:r>
          </a:p>
          <a:p>
            <a:pPr>
              <a:lnSpc>
                <a:spcPct val="100000"/>
              </a:lnSpc>
            </a:pPr>
            <a:r>
              <a:rPr lang="en-US" sz="1900" dirty="0"/>
              <a:t>____________________</a:t>
            </a:r>
          </a:p>
          <a:p>
            <a:pPr>
              <a:lnSpc>
                <a:spcPct val="100000"/>
              </a:lnSpc>
            </a:pPr>
            <a:r>
              <a:rPr lang="en-US" sz="1900" dirty="0"/>
              <a:t>____________________</a:t>
            </a:r>
          </a:p>
          <a:p>
            <a:pPr>
              <a:lnSpc>
                <a:spcPct val="100000"/>
              </a:lnSpc>
            </a:pPr>
            <a:r>
              <a:rPr lang="en-US" sz="1900" dirty="0"/>
              <a:t>____________________</a:t>
            </a:r>
          </a:p>
          <a:p>
            <a:endParaRPr lang="en-US" dirty="0"/>
          </a:p>
        </p:txBody>
      </p:sp>
      <p:pic>
        <p:nvPicPr>
          <p:cNvPr id="5" name="Picture 4">
            <a:extLst>
              <a:ext uri="{FF2B5EF4-FFF2-40B4-BE49-F238E27FC236}">
                <a16:creationId xmlns:a16="http://schemas.microsoft.com/office/drawing/2014/main" xmlns="" id="{45DE4F0E-9D36-4715-8FFC-815BC4B9B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562" y="4343400"/>
            <a:ext cx="1221878" cy="1866688"/>
          </a:xfrm>
          <a:prstGeom prst="rect">
            <a:avLst/>
          </a:prstGeom>
        </p:spPr>
      </p:pic>
      <p:sp>
        <p:nvSpPr>
          <p:cNvPr id="7" name="Rectangle 6">
            <a:extLst>
              <a:ext uri="{FF2B5EF4-FFF2-40B4-BE49-F238E27FC236}">
                <a16:creationId xmlns:a16="http://schemas.microsoft.com/office/drawing/2014/main" xmlns="" id="{F9CE383C-7AAF-4CE2-A5AF-76B8B5A893C6}"/>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xmlns="" id="{DCD5CB7E-6DDD-4E8D-81F7-BBB66D21D504}"/>
              </a:ext>
            </a:extLst>
          </p:cNvPr>
          <p:cNvCxnSpPr/>
          <p:nvPr/>
        </p:nvCxnSpPr>
        <p:spPr>
          <a:xfrm>
            <a:off x="609600" y="1066800"/>
            <a:ext cx="7789792" cy="0"/>
          </a:xfrm>
          <a:prstGeom prst="line">
            <a:avLst/>
          </a:prstGeom>
          <a:ln>
            <a:solidFill>
              <a:srgbClr val="B7472A"/>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xmlns="" id="{CCF2C8FD-3EEB-4C1A-9AD0-2650F144D9C1}"/>
              </a:ext>
            </a:extLst>
          </p:cNvPr>
          <p:cNvSpPr/>
          <p:nvPr/>
        </p:nvSpPr>
        <p:spPr>
          <a:xfrm>
            <a:off x="4802052" y="4517621"/>
            <a:ext cx="2971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Partner’s Logo </a:t>
            </a:r>
          </a:p>
        </p:txBody>
      </p:sp>
    </p:spTree>
    <p:extLst>
      <p:ext uri="{BB962C8B-B14F-4D97-AF65-F5344CB8AC3E}">
        <p14:creationId xmlns:p14="http://schemas.microsoft.com/office/powerpoint/2010/main" val="230315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AA65F-3F5E-448A-AFC2-9189D159686B}"/>
              </a:ext>
            </a:extLst>
          </p:cNvPr>
          <p:cNvSpPr>
            <a:spLocks noGrp="1"/>
          </p:cNvSpPr>
          <p:nvPr>
            <p:ph type="title"/>
          </p:nvPr>
        </p:nvSpPr>
        <p:spPr>
          <a:xfrm>
            <a:off x="994722" y="62823"/>
            <a:ext cx="6564015" cy="1044117"/>
          </a:xfrm>
        </p:spPr>
        <p:txBody>
          <a:bodyPr/>
          <a:lstStyle/>
          <a:p>
            <a:r>
              <a:rPr lang="en-US" b="1" dirty="0"/>
              <a:t>YOUTH PROVIDERS</a:t>
            </a:r>
          </a:p>
        </p:txBody>
      </p:sp>
      <p:sp>
        <p:nvSpPr>
          <p:cNvPr id="4" name="Content Placeholder 3">
            <a:extLst>
              <a:ext uri="{FF2B5EF4-FFF2-40B4-BE49-F238E27FC236}">
                <a16:creationId xmlns:a16="http://schemas.microsoft.com/office/drawing/2014/main" xmlns="" id="{92766C46-792C-4804-A4A7-69BD5ED1BB4F}"/>
              </a:ext>
            </a:extLst>
          </p:cNvPr>
          <p:cNvSpPr>
            <a:spLocks noGrp="1"/>
          </p:cNvSpPr>
          <p:nvPr>
            <p:ph sz="half" idx="1"/>
          </p:nvPr>
        </p:nvSpPr>
        <p:spPr>
          <a:xfrm>
            <a:off x="4565073" y="1188217"/>
            <a:ext cx="3639312" cy="3127248"/>
          </a:xfrm>
        </p:spPr>
        <p:txBody>
          <a:bodyPr>
            <a:normAutofit/>
          </a:bodyPr>
          <a:lstStyle/>
          <a:p>
            <a:r>
              <a:rPr lang="en-US" dirty="0"/>
              <a:t>Insert Services</a:t>
            </a:r>
          </a:p>
          <a:p>
            <a:r>
              <a:rPr lang="en-US" dirty="0"/>
              <a:t>Comprehensive Case Management and Employment Program (CCMEP)</a:t>
            </a:r>
          </a:p>
          <a:p>
            <a:r>
              <a:rPr lang="en-US" dirty="0"/>
              <a:t>_____________________</a:t>
            </a:r>
          </a:p>
          <a:p>
            <a:r>
              <a:rPr lang="en-US" dirty="0"/>
              <a:t>_____________________</a:t>
            </a:r>
          </a:p>
        </p:txBody>
      </p:sp>
      <p:sp>
        <p:nvSpPr>
          <p:cNvPr id="5" name="Content Placeholder 2">
            <a:extLst>
              <a:ext uri="{FF2B5EF4-FFF2-40B4-BE49-F238E27FC236}">
                <a16:creationId xmlns:a16="http://schemas.microsoft.com/office/drawing/2014/main" xmlns="" id="{4D25ECD2-C3A5-4E85-9D46-B2F94EBBF434}"/>
              </a:ext>
            </a:extLst>
          </p:cNvPr>
          <p:cNvSpPr txBox="1">
            <a:spLocks/>
          </p:cNvSpPr>
          <p:nvPr/>
        </p:nvSpPr>
        <p:spPr>
          <a:xfrm>
            <a:off x="637417" y="1188217"/>
            <a:ext cx="3639312" cy="3127248"/>
          </a:xfrm>
          <a:prstGeom prst="rect">
            <a:avLst/>
          </a:prstGeom>
        </p:spPr>
        <p:txBody>
          <a:bodyPr vert="horz" lIns="91440" tIns="45720" rIns="91440" bIns="45720" rtlCol="0">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00000"/>
              </a:lnSpc>
              <a:buNone/>
            </a:pPr>
            <a:r>
              <a:rPr lang="en-US" sz="1900" dirty="0"/>
              <a:t>Name: Youth Career             	   Services</a:t>
            </a:r>
          </a:p>
          <a:p>
            <a:pPr marL="0" indent="0">
              <a:lnSpc>
                <a:spcPct val="100000"/>
              </a:lnSpc>
              <a:buNone/>
            </a:pPr>
            <a:endParaRPr lang="en-US" sz="1900" dirty="0"/>
          </a:p>
          <a:p>
            <a:pPr marL="0" indent="0">
              <a:lnSpc>
                <a:spcPct val="100000"/>
              </a:lnSpc>
              <a:spcBef>
                <a:spcPts val="0"/>
              </a:spcBef>
              <a:buNone/>
            </a:pPr>
            <a:r>
              <a:rPr lang="en-US" sz="1900" dirty="0"/>
              <a:t>Address: 123 Street</a:t>
            </a:r>
          </a:p>
          <a:p>
            <a:pPr marL="0" indent="0">
              <a:lnSpc>
                <a:spcPct val="100000"/>
              </a:lnSpc>
              <a:spcBef>
                <a:spcPts val="0"/>
              </a:spcBef>
              <a:buNone/>
            </a:pPr>
            <a:r>
              <a:rPr lang="en-US" sz="1900" dirty="0"/>
              <a:t>	       City, State, Zip</a:t>
            </a:r>
          </a:p>
          <a:p>
            <a:pPr marL="0" indent="0">
              <a:lnSpc>
                <a:spcPct val="100000"/>
              </a:lnSpc>
              <a:buNone/>
            </a:pPr>
            <a:r>
              <a:rPr lang="en-US" sz="1900" dirty="0"/>
              <a:t>Phone: (###) ###-####</a:t>
            </a:r>
          </a:p>
          <a:p>
            <a:pPr marL="0" indent="0">
              <a:lnSpc>
                <a:spcPct val="100000"/>
              </a:lnSpc>
              <a:buNone/>
            </a:pPr>
            <a:endParaRPr lang="en-US" sz="1900" dirty="0"/>
          </a:p>
          <a:p>
            <a:pPr marL="0" indent="0">
              <a:lnSpc>
                <a:spcPct val="100000"/>
              </a:lnSpc>
              <a:buNone/>
            </a:pPr>
            <a:r>
              <a:rPr lang="en-US" sz="1900" dirty="0"/>
              <a:t>Website:</a:t>
            </a:r>
          </a:p>
          <a:p>
            <a:pPr marL="0" indent="0">
              <a:lnSpc>
                <a:spcPct val="100000"/>
              </a:lnSpc>
              <a:buFont typeface="Arial" panose="020B0604020202020204" pitchFamily="34" charset="0"/>
              <a:buNone/>
            </a:pPr>
            <a:endParaRPr lang="en-US" dirty="0"/>
          </a:p>
        </p:txBody>
      </p:sp>
      <p:sp>
        <p:nvSpPr>
          <p:cNvPr id="7" name="Rectangle 6">
            <a:extLst>
              <a:ext uri="{FF2B5EF4-FFF2-40B4-BE49-F238E27FC236}">
                <a16:creationId xmlns:a16="http://schemas.microsoft.com/office/drawing/2014/main" xmlns="" id="{A66D1F6A-F5C3-481B-9B9E-AA623DC12CE2}"/>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xmlns="" id="{79138211-D05A-43A8-9C21-37A497D3DF6A}"/>
              </a:ext>
            </a:extLst>
          </p:cNvPr>
          <p:cNvCxnSpPr/>
          <p:nvPr/>
        </p:nvCxnSpPr>
        <p:spPr>
          <a:xfrm>
            <a:off x="609600" y="1066800"/>
            <a:ext cx="7789792" cy="0"/>
          </a:xfrm>
          <a:prstGeom prst="line">
            <a:avLst/>
          </a:prstGeom>
          <a:ln>
            <a:solidFill>
              <a:srgbClr val="B7472A"/>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xmlns="" id="{81DD0DC9-61DA-49AE-BA06-420577BA831C}"/>
              </a:ext>
            </a:extLst>
          </p:cNvPr>
          <p:cNvSpPr/>
          <p:nvPr/>
        </p:nvSpPr>
        <p:spPr>
          <a:xfrm>
            <a:off x="4802052" y="4517621"/>
            <a:ext cx="2971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Partner’s Logo </a:t>
            </a:r>
          </a:p>
        </p:txBody>
      </p:sp>
    </p:spTree>
    <p:extLst>
      <p:ext uri="{BB962C8B-B14F-4D97-AF65-F5344CB8AC3E}">
        <p14:creationId xmlns:p14="http://schemas.microsoft.com/office/powerpoint/2010/main" val="1173550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AE2AE-5174-4BBF-9250-05DA2DE590AF}"/>
              </a:ext>
            </a:extLst>
          </p:cNvPr>
          <p:cNvSpPr>
            <a:spLocks noGrp="1"/>
          </p:cNvSpPr>
          <p:nvPr>
            <p:ph type="title"/>
          </p:nvPr>
        </p:nvSpPr>
        <p:spPr>
          <a:xfrm>
            <a:off x="1151617" y="98883"/>
            <a:ext cx="6564015" cy="1044117"/>
          </a:xfrm>
        </p:spPr>
        <p:txBody>
          <a:bodyPr/>
          <a:lstStyle/>
          <a:p>
            <a:r>
              <a:rPr lang="en-US" b="1" dirty="0"/>
              <a:t>MATURE WORKERS</a:t>
            </a:r>
          </a:p>
        </p:txBody>
      </p:sp>
      <p:sp>
        <p:nvSpPr>
          <p:cNvPr id="4" name="Content Placeholder 3">
            <a:extLst>
              <a:ext uri="{FF2B5EF4-FFF2-40B4-BE49-F238E27FC236}">
                <a16:creationId xmlns:a16="http://schemas.microsoft.com/office/drawing/2014/main" xmlns="" id="{D10E7269-065C-4235-BA75-A678C8870570}"/>
              </a:ext>
            </a:extLst>
          </p:cNvPr>
          <p:cNvSpPr>
            <a:spLocks noGrp="1"/>
          </p:cNvSpPr>
          <p:nvPr>
            <p:ph sz="half" idx="1"/>
          </p:nvPr>
        </p:nvSpPr>
        <p:spPr>
          <a:xfrm>
            <a:off x="4760080" y="1293875"/>
            <a:ext cx="3639312" cy="3127248"/>
          </a:xfrm>
        </p:spPr>
        <p:txBody>
          <a:bodyPr/>
          <a:lstStyle/>
          <a:p>
            <a:r>
              <a:rPr lang="en-US" dirty="0"/>
              <a:t>Insert Services</a:t>
            </a:r>
          </a:p>
          <a:p>
            <a:r>
              <a:rPr lang="en-US" dirty="0"/>
              <a:t>____________________</a:t>
            </a:r>
          </a:p>
          <a:p>
            <a:r>
              <a:rPr lang="en-US" dirty="0"/>
              <a:t>____________________</a:t>
            </a:r>
          </a:p>
          <a:p>
            <a:r>
              <a:rPr lang="en-US" dirty="0"/>
              <a:t>____________________</a:t>
            </a:r>
          </a:p>
          <a:p>
            <a:endParaRPr lang="en-US" dirty="0"/>
          </a:p>
        </p:txBody>
      </p:sp>
      <p:sp>
        <p:nvSpPr>
          <p:cNvPr id="5" name="Content Placeholder 2">
            <a:extLst>
              <a:ext uri="{FF2B5EF4-FFF2-40B4-BE49-F238E27FC236}">
                <a16:creationId xmlns:a16="http://schemas.microsoft.com/office/drawing/2014/main" xmlns="" id="{0EA5CB75-DF69-4F84-9CDE-740991EC7C19}"/>
              </a:ext>
            </a:extLst>
          </p:cNvPr>
          <p:cNvSpPr txBox="1">
            <a:spLocks/>
          </p:cNvSpPr>
          <p:nvPr/>
        </p:nvSpPr>
        <p:spPr>
          <a:xfrm>
            <a:off x="637309" y="1249599"/>
            <a:ext cx="3639312" cy="3127248"/>
          </a:xfrm>
          <a:prstGeom prst="rect">
            <a:avLst/>
          </a:prstGeom>
        </p:spPr>
        <p:txBody>
          <a:bodyPr vert="horz" lIns="91440" tIns="45720" rIns="91440" bIns="45720" rtlCol="0">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00000"/>
              </a:lnSpc>
              <a:buNone/>
            </a:pPr>
            <a:r>
              <a:rPr lang="en-US" sz="1900" dirty="0"/>
              <a:t>Name: Older Worker 	 	   Program</a:t>
            </a:r>
          </a:p>
          <a:p>
            <a:pPr marL="0" indent="0">
              <a:lnSpc>
                <a:spcPct val="100000"/>
              </a:lnSpc>
              <a:spcBef>
                <a:spcPts val="0"/>
              </a:spcBef>
              <a:buNone/>
            </a:pPr>
            <a:r>
              <a:rPr lang="en-US" sz="1900" dirty="0"/>
              <a:t>Address: 123 Street</a:t>
            </a:r>
          </a:p>
          <a:p>
            <a:pPr marL="0" indent="0">
              <a:lnSpc>
                <a:spcPct val="100000"/>
              </a:lnSpc>
              <a:spcBef>
                <a:spcPts val="0"/>
              </a:spcBef>
              <a:buNone/>
            </a:pPr>
            <a:r>
              <a:rPr lang="en-US" sz="1900" dirty="0"/>
              <a:t>	       City, State, Zip</a:t>
            </a:r>
          </a:p>
          <a:p>
            <a:pPr marL="0" indent="0">
              <a:lnSpc>
                <a:spcPct val="100000"/>
              </a:lnSpc>
              <a:buNone/>
            </a:pPr>
            <a:r>
              <a:rPr lang="en-US" sz="1900" dirty="0"/>
              <a:t>Phone: (###) ###-####</a:t>
            </a:r>
          </a:p>
          <a:p>
            <a:pPr marL="0" indent="0">
              <a:lnSpc>
                <a:spcPct val="100000"/>
              </a:lnSpc>
              <a:buNone/>
            </a:pPr>
            <a:endParaRPr lang="en-US" sz="1900" dirty="0"/>
          </a:p>
          <a:p>
            <a:pPr marL="0" indent="0">
              <a:lnSpc>
                <a:spcPct val="100000"/>
              </a:lnSpc>
              <a:buNone/>
            </a:pPr>
            <a:r>
              <a:rPr lang="en-US" sz="1900" dirty="0"/>
              <a:t>Website:</a:t>
            </a:r>
          </a:p>
          <a:p>
            <a:pPr marL="0" indent="0">
              <a:lnSpc>
                <a:spcPct val="100000"/>
              </a:lnSpc>
              <a:buFont typeface="Arial" panose="020B0604020202020204" pitchFamily="34" charset="0"/>
              <a:buNone/>
            </a:pPr>
            <a:endParaRPr lang="en-US" dirty="0"/>
          </a:p>
        </p:txBody>
      </p:sp>
      <p:sp>
        <p:nvSpPr>
          <p:cNvPr id="7" name="Rectangle 6">
            <a:extLst>
              <a:ext uri="{FF2B5EF4-FFF2-40B4-BE49-F238E27FC236}">
                <a16:creationId xmlns:a16="http://schemas.microsoft.com/office/drawing/2014/main" xmlns="" id="{14001E56-6460-434A-8C11-F307F48C0E42}"/>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xmlns="" id="{E867259C-D6EF-481B-BCF6-43867E721566}"/>
              </a:ext>
            </a:extLst>
          </p:cNvPr>
          <p:cNvCxnSpPr/>
          <p:nvPr/>
        </p:nvCxnSpPr>
        <p:spPr>
          <a:xfrm>
            <a:off x="609600" y="1066800"/>
            <a:ext cx="7789792" cy="0"/>
          </a:xfrm>
          <a:prstGeom prst="line">
            <a:avLst/>
          </a:prstGeom>
          <a:ln>
            <a:solidFill>
              <a:srgbClr val="B7472A"/>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xmlns="" id="{9F38E0C6-895F-4058-BBB1-1E149F169A65}"/>
              </a:ext>
            </a:extLst>
          </p:cNvPr>
          <p:cNvSpPr/>
          <p:nvPr/>
        </p:nvSpPr>
        <p:spPr>
          <a:xfrm>
            <a:off x="4802052" y="4517621"/>
            <a:ext cx="2971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Partner’s Logo </a:t>
            </a:r>
          </a:p>
        </p:txBody>
      </p:sp>
    </p:spTree>
    <p:extLst>
      <p:ext uri="{BB962C8B-B14F-4D97-AF65-F5344CB8AC3E}">
        <p14:creationId xmlns:p14="http://schemas.microsoft.com/office/powerpoint/2010/main" val="116127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17550-C20F-4342-9C1F-154D2400620B}"/>
              </a:ext>
            </a:extLst>
          </p:cNvPr>
          <p:cNvSpPr>
            <a:spLocks noGrp="1"/>
          </p:cNvSpPr>
          <p:nvPr>
            <p:ph type="title"/>
          </p:nvPr>
        </p:nvSpPr>
        <p:spPr>
          <a:xfrm>
            <a:off x="1121830" y="35257"/>
            <a:ext cx="6564015" cy="1044117"/>
          </a:xfrm>
        </p:spPr>
        <p:txBody>
          <a:bodyPr/>
          <a:lstStyle/>
          <a:p>
            <a:r>
              <a:rPr lang="en-US" b="1" dirty="0"/>
              <a:t>DISABILITY RESOURCES </a:t>
            </a:r>
          </a:p>
        </p:txBody>
      </p:sp>
      <p:sp>
        <p:nvSpPr>
          <p:cNvPr id="4" name="Content Placeholder 3">
            <a:extLst>
              <a:ext uri="{FF2B5EF4-FFF2-40B4-BE49-F238E27FC236}">
                <a16:creationId xmlns:a16="http://schemas.microsoft.com/office/drawing/2014/main" xmlns="" id="{8C6A93E9-27BA-4FE9-8B6E-56A727F194F1}"/>
              </a:ext>
            </a:extLst>
          </p:cNvPr>
          <p:cNvSpPr>
            <a:spLocks noGrp="1"/>
          </p:cNvSpPr>
          <p:nvPr>
            <p:ph sz="half" idx="1"/>
          </p:nvPr>
        </p:nvSpPr>
        <p:spPr>
          <a:xfrm>
            <a:off x="4563822" y="1223963"/>
            <a:ext cx="3639312" cy="3127248"/>
          </a:xfrm>
        </p:spPr>
        <p:txBody>
          <a:bodyPr/>
          <a:lstStyle/>
          <a:p>
            <a:r>
              <a:rPr lang="en-US" dirty="0"/>
              <a:t>Insert Services</a:t>
            </a:r>
          </a:p>
          <a:p>
            <a:r>
              <a:rPr lang="en-US" dirty="0"/>
              <a:t>____________________</a:t>
            </a:r>
          </a:p>
          <a:p>
            <a:r>
              <a:rPr lang="en-US" dirty="0"/>
              <a:t>____________________</a:t>
            </a:r>
          </a:p>
          <a:p>
            <a:r>
              <a:rPr lang="en-US" dirty="0"/>
              <a:t>____________________</a:t>
            </a:r>
          </a:p>
          <a:p>
            <a:endParaRPr lang="en-US" dirty="0"/>
          </a:p>
          <a:p>
            <a:endParaRPr lang="en-US" dirty="0"/>
          </a:p>
        </p:txBody>
      </p:sp>
      <p:sp>
        <p:nvSpPr>
          <p:cNvPr id="5" name="Content Placeholder 2">
            <a:extLst>
              <a:ext uri="{FF2B5EF4-FFF2-40B4-BE49-F238E27FC236}">
                <a16:creationId xmlns:a16="http://schemas.microsoft.com/office/drawing/2014/main" xmlns="" id="{7658F4DC-ABE5-482A-A9C5-CDB8571E4173}"/>
              </a:ext>
            </a:extLst>
          </p:cNvPr>
          <p:cNvSpPr txBox="1">
            <a:spLocks/>
          </p:cNvSpPr>
          <p:nvPr/>
        </p:nvSpPr>
        <p:spPr>
          <a:xfrm>
            <a:off x="685800" y="1157513"/>
            <a:ext cx="3639312" cy="3127248"/>
          </a:xfrm>
          <a:prstGeom prst="rect">
            <a:avLst/>
          </a:prstGeom>
        </p:spPr>
        <p:txBody>
          <a:bodyPr vert="horz" lIns="91440" tIns="45720" rIns="91440" bIns="45720" rtlCol="0">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00000"/>
              </a:lnSpc>
              <a:buNone/>
            </a:pPr>
            <a:r>
              <a:rPr lang="en-US" sz="1900" dirty="0"/>
              <a:t>Name: Opportunities for 	   Ohioans with Disabilities (OOD)</a:t>
            </a:r>
          </a:p>
          <a:p>
            <a:pPr marL="0" indent="0">
              <a:lnSpc>
                <a:spcPct val="100000"/>
              </a:lnSpc>
              <a:buNone/>
            </a:pPr>
            <a:endParaRPr lang="en-US" sz="1900" dirty="0"/>
          </a:p>
          <a:p>
            <a:pPr marL="0" indent="0">
              <a:lnSpc>
                <a:spcPct val="100000"/>
              </a:lnSpc>
              <a:spcBef>
                <a:spcPts val="0"/>
              </a:spcBef>
              <a:buNone/>
            </a:pPr>
            <a:r>
              <a:rPr lang="en-US" sz="1900" dirty="0"/>
              <a:t>Address: 123 Street</a:t>
            </a:r>
          </a:p>
          <a:p>
            <a:pPr marL="0" indent="0">
              <a:lnSpc>
                <a:spcPct val="100000"/>
              </a:lnSpc>
              <a:spcBef>
                <a:spcPts val="0"/>
              </a:spcBef>
              <a:buNone/>
            </a:pPr>
            <a:r>
              <a:rPr lang="en-US" sz="1900" dirty="0"/>
              <a:t>	       City, State, Zip</a:t>
            </a:r>
          </a:p>
          <a:p>
            <a:pPr marL="0" indent="0">
              <a:lnSpc>
                <a:spcPct val="100000"/>
              </a:lnSpc>
              <a:spcBef>
                <a:spcPts val="0"/>
              </a:spcBef>
              <a:buNone/>
            </a:pPr>
            <a:endParaRPr lang="en-US" sz="1900" dirty="0"/>
          </a:p>
          <a:p>
            <a:pPr marL="0" indent="0">
              <a:lnSpc>
                <a:spcPct val="100000"/>
              </a:lnSpc>
              <a:buNone/>
            </a:pPr>
            <a:r>
              <a:rPr lang="en-US" sz="1900" dirty="0"/>
              <a:t>Phone: (###) ###-####</a:t>
            </a:r>
          </a:p>
          <a:p>
            <a:pPr marL="0" indent="0">
              <a:lnSpc>
                <a:spcPct val="100000"/>
              </a:lnSpc>
              <a:buNone/>
            </a:pPr>
            <a:r>
              <a:rPr lang="en-US" sz="1900" dirty="0"/>
              <a:t>Website:</a:t>
            </a:r>
          </a:p>
          <a:p>
            <a:pPr marL="0" indent="0">
              <a:lnSpc>
                <a:spcPct val="100000"/>
              </a:lnSpc>
              <a:buFont typeface="Arial" panose="020B0604020202020204" pitchFamily="34" charset="0"/>
              <a:buNone/>
            </a:pPr>
            <a:endParaRPr lang="en-US" dirty="0"/>
          </a:p>
        </p:txBody>
      </p:sp>
      <p:sp>
        <p:nvSpPr>
          <p:cNvPr id="7" name="Rectangle 6">
            <a:extLst>
              <a:ext uri="{FF2B5EF4-FFF2-40B4-BE49-F238E27FC236}">
                <a16:creationId xmlns:a16="http://schemas.microsoft.com/office/drawing/2014/main" xmlns="" id="{038106F1-14D5-4DFA-BAF9-95ED94D29483}"/>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xmlns="" id="{D3632A5F-BF48-4293-848C-19CAF03DC87E}"/>
              </a:ext>
            </a:extLst>
          </p:cNvPr>
          <p:cNvCxnSpPr/>
          <p:nvPr/>
        </p:nvCxnSpPr>
        <p:spPr>
          <a:xfrm>
            <a:off x="668926" y="906193"/>
            <a:ext cx="7789792" cy="0"/>
          </a:xfrm>
          <a:prstGeom prst="line">
            <a:avLst/>
          </a:prstGeom>
          <a:ln>
            <a:solidFill>
              <a:srgbClr val="B7472A"/>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xmlns="" id="{E2BFE677-4F42-4DD6-B850-B0C157A364CD}"/>
              </a:ext>
            </a:extLst>
          </p:cNvPr>
          <p:cNvSpPr/>
          <p:nvPr/>
        </p:nvSpPr>
        <p:spPr>
          <a:xfrm>
            <a:off x="4802052" y="4517621"/>
            <a:ext cx="2971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Partner’s Logo </a:t>
            </a:r>
          </a:p>
        </p:txBody>
      </p:sp>
    </p:spTree>
    <p:extLst>
      <p:ext uri="{BB962C8B-B14F-4D97-AF65-F5344CB8AC3E}">
        <p14:creationId xmlns:p14="http://schemas.microsoft.com/office/powerpoint/2010/main" val="3408330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EE4F89-8396-4270-B564-E76839B103D1}"/>
              </a:ext>
            </a:extLst>
          </p:cNvPr>
          <p:cNvSpPr>
            <a:spLocks noGrp="1"/>
          </p:cNvSpPr>
          <p:nvPr>
            <p:ph type="title"/>
          </p:nvPr>
        </p:nvSpPr>
        <p:spPr>
          <a:xfrm>
            <a:off x="969322" y="207461"/>
            <a:ext cx="6564015" cy="1044117"/>
          </a:xfrm>
        </p:spPr>
        <p:txBody>
          <a:bodyPr/>
          <a:lstStyle/>
          <a:p>
            <a:r>
              <a:rPr lang="en-US" b="1" dirty="0"/>
              <a:t>RESTORED CITIZENS</a:t>
            </a:r>
            <a:r>
              <a:rPr lang="en-US" dirty="0"/>
              <a:t/>
            </a:r>
            <a:br>
              <a:rPr lang="en-US" dirty="0"/>
            </a:br>
            <a:endParaRPr lang="en-US" dirty="0"/>
          </a:p>
        </p:txBody>
      </p:sp>
      <p:sp>
        <p:nvSpPr>
          <p:cNvPr id="5" name="Content Placeholder 2">
            <a:extLst>
              <a:ext uri="{FF2B5EF4-FFF2-40B4-BE49-F238E27FC236}">
                <a16:creationId xmlns:a16="http://schemas.microsoft.com/office/drawing/2014/main" xmlns="" id="{785CC90B-17E6-4486-828E-4AD1C7AF6B03}"/>
              </a:ext>
            </a:extLst>
          </p:cNvPr>
          <p:cNvSpPr>
            <a:spLocks noGrp="1"/>
          </p:cNvSpPr>
          <p:nvPr>
            <p:ph sz="half" idx="1"/>
          </p:nvPr>
        </p:nvSpPr>
        <p:spPr>
          <a:xfrm>
            <a:off x="609600" y="1246135"/>
            <a:ext cx="3641730" cy="3127248"/>
          </a:xfrm>
        </p:spPr>
        <p:txBody>
          <a:bodyPr>
            <a:normAutofit/>
          </a:bodyPr>
          <a:lstStyle/>
          <a:p>
            <a:pPr marL="0" indent="0">
              <a:lnSpc>
                <a:spcPct val="100000"/>
              </a:lnSpc>
              <a:spcAft>
                <a:spcPts val="600"/>
              </a:spcAft>
              <a:buNone/>
            </a:pPr>
            <a:r>
              <a:rPr lang="en-US" sz="1900" dirty="0"/>
              <a:t>Name: Restored Citizen Program</a:t>
            </a:r>
          </a:p>
          <a:p>
            <a:pPr marL="0" indent="0">
              <a:lnSpc>
                <a:spcPct val="100000"/>
              </a:lnSpc>
              <a:spcAft>
                <a:spcPts val="600"/>
              </a:spcAft>
              <a:buNone/>
            </a:pPr>
            <a:endParaRPr lang="en-US" sz="1900" dirty="0"/>
          </a:p>
          <a:p>
            <a:pPr marL="0" indent="0">
              <a:lnSpc>
                <a:spcPct val="100000"/>
              </a:lnSpc>
              <a:spcBef>
                <a:spcPts val="0"/>
              </a:spcBef>
              <a:buNone/>
            </a:pPr>
            <a:r>
              <a:rPr lang="en-US" sz="1900" dirty="0"/>
              <a:t>Address: 123 Street</a:t>
            </a:r>
          </a:p>
          <a:p>
            <a:pPr marL="0" indent="0">
              <a:lnSpc>
                <a:spcPct val="100000"/>
              </a:lnSpc>
              <a:spcBef>
                <a:spcPts val="0"/>
              </a:spcBef>
              <a:buNone/>
            </a:pPr>
            <a:r>
              <a:rPr lang="en-US" sz="1900" dirty="0"/>
              <a:t>	       City, State, Zip</a:t>
            </a:r>
          </a:p>
          <a:p>
            <a:pPr marL="0" indent="0">
              <a:lnSpc>
                <a:spcPct val="100000"/>
              </a:lnSpc>
              <a:buNone/>
            </a:pPr>
            <a:r>
              <a:rPr lang="en-US" sz="1900" dirty="0"/>
              <a:t>Phone: (###) ###-####</a:t>
            </a:r>
          </a:p>
          <a:p>
            <a:pPr marL="0" indent="0">
              <a:lnSpc>
                <a:spcPct val="100000"/>
              </a:lnSpc>
              <a:buNone/>
            </a:pPr>
            <a:endParaRPr lang="en-US" sz="1900" dirty="0"/>
          </a:p>
          <a:p>
            <a:pPr marL="0" indent="0">
              <a:lnSpc>
                <a:spcPct val="100000"/>
              </a:lnSpc>
              <a:buNone/>
            </a:pPr>
            <a:r>
              <a:rPr lang="en-US" sz="1900" dirty="0"/>
              <a:t>Website:</a:t>
            </a:r>
          </a:p>
        </p:txBody>
      </p:sp>
      <p:sp>
        <p:nvSpPr>
          <p:cNvPr id="4" name="Content Placeholder 3">
            <a:extLst>
              <a:ext uri="{FF2B5EF4-FFF2-40B4-BE49-F238E27FC236}">
                <a16:creationId xmlns:a16="http://schemas.microsoft.com/office/drawing/2014/main" xmlns="" id="{281AD855-CFD6-4493-9419-0E8A24F699C7}"/>
              </a:ext>
            </a:extLst>
          </p:cNvPr>
          <p:cNvSpPr>
            <a:spLocks noGrp="1"/>
          </p:cNvSpPr>
          <p:nvPr>
            <p:ph sz="half" idx="2"/>
          </p:nvPr>
        </p:nvSpPr>
        <p:spPr>
          <a:xfrm>
            <a:off x="4572000" y="1172215"/>
            <a:ext cx="3639312" cy="3127248"/>
          </a:xfrm>
        </p:spPr>
        <p:txBody>
          <a:bodyPr>
            <a:normAutofit/>
          </a:bodyPr>
          <a:lstStyle/>
          <a:p>
            <a:r>
              <a:rPr lang="en-US" dirty="0"/>
              <a:t>Insert Services</a:t>
            </a:r>
          </a:p>
          <a:p>
            <a:r>
              <a:rPr lang="en-US" dirty="0"/>
              <a:t>____________________</a:t>
            </a:r>
          </a:p>
          <a:p>
            <a:r>
              <a:rPr lang="en-US" dirty="0"/>
              <a:t>____________________</a:t>
            </a:r>
          </a:p>
          <a:p>
            <a:r>
              <a:rPr lang="en-US" dirty="0"/>
              <a:t>____________________</a:t>
            </a:r>
          </a:p>
          <a:p>
            <a:endParaRPr lang="en-US" dirty="0"/>
          </a:p>
          <a:p>
            <a:endParaRPr lang="en-US" dirty="0"/>
          </a:p>
        </p:txBody>
      </p:sp>
      <p:sp>
        <p:nvSpPr>
          <p:cNvPr id="7" name="Rectangle 6">
            <a:extLst>
              <a:ext uri="{FF2B5EF4-FFF2-40B4-BE49-F238E27FC236}">
                <a16:creationId xmlns:a16="http://schemas.microsoft.com/office/drawing/2014/main" xmlns="" id="{7C04F1B4-8BC7-4BA8-9FB8-90AD0367494A}"/>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xmlns="" id="{B929EDDF-BF9B-4F72-BD0C-C773EF6F0C2C}"/>
              </a:ext>
            </a:extLst>
          </p:cNvPr>
          <p:cNvCxnSpPr/>
          <p:nvPr/>
        </p:nvCxnSpPr>
        <p:spPr>
          <a:xfrm>
            <a:off x="668926" y="838200"/>
            <a:ext cx="7789792" cy="0"/>
          </a:xfrm>
          <a:prstGeom prst="line">
            <a:avLst/>
          </a:prstGeom>
          <a:ln>
            <a:solidFill>
              <a:srgbClr val="B7472A"/>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xmlns="" id="{2F82A20A-191F-484B-9FFA-89B0D35BCCFC}"/>
              </a:ext>
            </a:extLst>
          </p:cNvPr>
          <p:cNvSpPr/>
          <p:nvPr/>
        </p:nvSpPr>
        <p:spPr>
          <a:xfrm>
            <a:off x="4802052" y="4517621"/>
            <a:ext cx="2971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Partner’s Logo </a:t>
            </a:r>
          </a:p>
        </p:txBody>
      </p:sp>
    </p:spTree>
    <p:extLst>
      <p:ext uri="{BB962C8B-B14F-4D97-AF65-F5344CB8AC3E}">
        <p14:creationId xmlns:p14="http://schemas.microsoft.com/office/powerpoint/2010/main" val="1987707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853255-8079-4341-8FF3-D881F1CC1596}"/>
              </a:ext>
            </a:extLst>
          </p:cNvPr>
          <p:cNvSpPr>
            <a:spLocks noGrp="1"/>
          </p:cNvSpPr>
          <p:nvPr>
            <p:ph type="title"/>
          </p:nvPr>
        </p:nvSpPr>
        <p:spPr>
          <a:xfrm>
            <a:off x="1120910" y="7961"/>
            <a:ext cx="6564015" cy="1044117"/>
          </a:xfrm>
        </p:spPr>
        <p:txBody>
          <a:bodyPr/>
          <a:lstStyle/>
          <a:p>
            <a:r>
              <a:rPr lang="en-US" b="1" dirty="0"/>
              <a:t>WIOA</a:t>
            </a:r>
          </a:p>
        </p:txBody>
      </p:sp>
      <p:sp>
        <p:nvSpPr>
          <p:cNvPr id="5" name="Content Placeholder 2">
            <a:extLst>
              <a:ext uri="{FF2B5EF4-FFF2-40B4-BE49-F238E27FC236}">
                <a16:creationId xmlns:a16="http://schemas.microsoft.com/office/drawing/2014/main" xmlns="" id="{28A07BDE-00B5-4506-AAF5-475D183D0679}"/>
              </a:ext>
            </a:extLst>
          </p:cNvPr>
          <p:cNvSpPr>
            <a:spLocks noGrp="1"/>
          </p:cNvSpPr>
          <p:nvPr>
            <p:ph sz="half" idx="1"/>
          </p:nvPr>
        </p:nvSpPr>
        <p:spPr>
          <a:xfrm>
            <a:off x="609601" y="1052078"/>
            <a:ext cx="3639312" cy="3127248"/>
          </a:xfrm>
        </p:spPr>
        <p:txBody>
          <a:bodyPr>
            <a:normAutofit/>
          </a:bodyPr>
          <a:lstStyle/>
          <a:p>
            <a:pPr marL="0" indent="0">
              <a:lnSpc>
                <a:spcPct val="100000"/>
              </a:lnSpc>
              <a:spcBef>
                <a:spcPts val="0"/>
              </a:spcBef>
              <a:buNone/>
            </a:pPr>
            <a:r>
              <a:rPr lang="en-US" sz="1900" dirty="0"/>
              <a:t>Name: Workforce Innovation &amp; Opportunity Act (WIOA)</a:t>
            </a:r>
          </a:p>
          <a:p>
            <a:pPr marL="0" indent="0">
              <a:lnSpc>
                <a:spcPct val="100000"/>
              </a:lnSpc>
              <a:spcBef>
                <a:spcPts val="0"/>
              </a:spcBef>
              <a:buNone/>
            </a:pPr>
            <a:endParaRPr lang="en-US" sz="1900" dirty="0"/>
          </a:p>
          <a:p>
            <a:pPr marL="0" indent="0">
              <a:lnSpc>
                <a:spcPct val="100000"/>
              </a:lnSpc>
              <a:spcBef>
                <a:spcPts val="0"/>
              </a:spcBef>
              <a:buNone/>
            </a:pPr>
            <a:r>
              <a:rPr lang="en-US" sz="1900" dirty="0"/>
              <a:t>Address: 123 Street</a:t>
            </a:r>
          </a:p>
          <a:p>
            <a:pPr marL="0" indent="0">
              <a:lnSpc>
                <a:spcPct val="100000"/>
              </a:lnSpc>
              <a:spcBef>
                <a:spcPts val="0"/>
              </a:spcBef>
              <a:buNone/>
            </a:pPr>
            <a:r>
              <a:rPr lang="en-US" sz="1900" dirty="0"/>
              <a:t>	       City, State, Zip</a:t>
            </a:r>
          </a:p>
          <a:p>
            <a:pPr marL="0" indent="0">
              <a:lnSpc>
                <a:spcPct val="100000"/>
              </a:lnSpc>
              <a:spcBef>
                <a:spcPts val="0"/>
              </a:spcBef>
              <a:buNone/>
            </a:pPr>
            <a:endParaRPr lang="en-US" sz="1900" dirty="0"/>
          </a:p>
          <a:p>
            <a:pPr marL="0" indent="0">
              <a:lnSpc>
                <a:spcPct val="100000"/>
              </a:lnSpc>
              <a:spcBef>
                <a:spcPts val="0"/>
              </a:spcBef>
              <a:buNone/>
            </a:pPr>
            <a:r>
              <a:rPr lang="en-US" sz="1900" dirty="0"/>
              <a:t>Phone: (###) ###-####</a:t>
            </a:r>
          </a:p>
          <a:p>
            <a:pPr marL="0" indent="0">
              <a:lnSpc>
                <a:spcPct val="100000"/>
              </a:lnSpc>
              <a:spcBef>
                <a:spcPts val="0"/>
              </a:spcBef>
              <a:buNone/>
            </a:pPr>
            <a:endParaRPr lang="en-US" sz="1900" dirty="0"/>
          </a:p>
          <a:p>
            <a:pPr marL="0" indent="0">
              <a:lnSpc>
                <a:spcPct val="100000"/>
              </a:lnSpc>
              <a:spcBef>
                <a:spcPts val="0"/>
              </a:spcBef>
              <a:buNone/>
            </a:pPr>
            <a:r>
              <a:rPr lang="en-US" sz="1900" dirty="0"/>
              <a:t>Website:</a:t>
            </a:r>
          </a:p>
        </p:txBody>
      </p:sp>
      <p:sp>
        <p:nvSpPr>
          <p:cNvPr id="4" name="Content Placeholder 3">
            <a:extLst>
              <a:ext uri="{FF2B5EF4-FFF2-40B4-BE49-F238E27FC236}">
                <a16:creationId xmlns:a16="http://schemas.microsoft.com/office/drawing/2014/main" xmlns="" id="{118FF4DE-4A66-47D8-B448-15CCD5CE7F89}"/>
              </a:ext>
            </a:extLst>
          </p:cNvPr>
          <p:cNvSpPr>
            <a:spLocks noGrp="1"/>
          </p:cNvSpPr>
          <p:nvPr>
            <p:ph sz="half" idx="2"/>
          </p:nvPr>
        </p:nvSpPr>
        <p:spPr>
          <a:xfrm>
            <a:off x="4563822" y="1052079"/>
            <a:ext cx="3639312" cy="3127248"/>
          </a:xfrm>
        </p:spPr>
        <p:txBody>
          <a:bodyPr>
            <a:normAutofit/>
          </a:bodyPr>
          <a:lstStyle/>
          <a:p>
            <a:r>
              <a:rPr lang="en-US" dirty="0"/>
              <a:t>Insert Services</a:t>
            </a:r>
          </a:p>
          <a:p>
            <a:r>
              <a:rPr lang="en-US" dirty="0"/>
              <a:t>____________________</a:t>
            </a:r>
          </a:p>
          <a:p>
            <a:r>
              <a:rPr lang="en-US" dirty="0"/>
              <a:t>____________________</a:t>
            </a:r>
          </a:p>
          <a:p>
            <a:r>
              <a:rPr lang="en-US" dirty="0"/>
              <a:t>____________________</a:t>
            </a:r>
          </a:p>
          <a:p>
            <a:endParaRPr lang="en-US" dirty="0"/>
          </a:p>
          <a:p>
            <a:endParaRPr lang="en-US" dirty="0"/>
          </a:p>
        </p:txBody>
      </p:sp>
      <p:pic>
        <p:nvPicPr>
          <p:cNvPr id="6" name="Picture 5">
            <a:extLst>
              <a:ext uri="{FF2B5EF4-FFF2-40B4-BE49-F238E27FC236}">
                <a16:creationId xmlns:a16="http://schemas.microsoft.com/office/drawing/2014/main" xmlns="" id="{CEFC4A0D-3E92-45E5-813E-A538420D67B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24256" y="4038600"/>
            <a:ext cx="3879132" cy="1945685"/>
          </a:xfrm>
          <a:prstGeom prst="rect">
            <a:avLst/>
          </a:prstGeom>
        </p:spPr>
      </p:pic>
      <p:cxnSp>
        <p:nvCxnSpPr>
          <p:cNvPr id="7" name="Straight Connector 6">
            <a:extLst>
              <a:ext uri="{FF2B5EF4-FFF2-40B4-BE49-F238E27FC236}">
                <a16:creationId xmlns:a16="http://schemas.microsoft.com/office/drawing/2014/main" xmlns="" id="{9E3FFBC3-4B92-4E01-AB75-C884A620742D}"/>
              </a:ext>
            </a:extLst>
          </p:cNvPr>
          <p:cNvCxnSpPr/>
          <p:nvPr/>
        </p:nvCxnSpPr>
        <p:spPr>
          <a:xfrm>
            <a:off x="668926" y="838200"/>
            <a:ext cx="7789792" cy="0"/>
          </a:xfrm>
          <a:prstGeom prst="line">
            <a:avLst/>
          </a:prstGeom>
          <a:ln>
            <a:solidFill>
              <a:srgbClr val="B7472A"/>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BF2DB6AB-F5D7-4EE7-8894-BC9B0729D7A2}"/>
              </a:ext>
            </a:extLst>
          </p:cNvPr>
          <p:cNvSpPr/>
          <p:nvPr/>
        </p:nvSpPr>
        <p:spPr>
          <a:xfrm>
            <a:off x="0" y="6170221"/>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948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EF6B42-4249-4CCE-A01E-0CBC1CA16F06}"/>
              </a:ext>
            </a:extLst>
          </p:cNvPr>
          <p:cNvSpPr>
            <a:spLocks noGrp="1"/>
          </p:cNvSpPr>
          <p:nvPr>
            <p:ph type="title"/>
          </p:nvPr>
        </p:nvSpPr>
        <p:spPr>
          <a:xfrm>
            <a:off x="969322" y="68239"/>
            <a:ext cx="6564015" cy="1044117"/>
          </a:xfrm>
        </p:spPr>
        <p:txBody>
          <a:bodyPr/>
          <a:lstStyle/>
          <a:p>
            <a:r>
              <a:rPr lang="en-US" b="1" dirty="0"/>
              <a:t>EMPLOYER SERVICES</a:t>
            </a:r>
          </a:p>
        </p:txBody>
      </p:sp>
      <p:sp>
        <p:nvSpPr>
          <p:cNvPr id="5" name="Content Placeholder 2">
            <a:extLst>
              <a:ext uri="{FF2B5EF4-FFF2-40B4-BE49-F238E27FC236}">
                <a16:creationId xmlns:a16="http://schemas.microsoft.com/office/drawing/2014/main" xmlns="" id="{B6D31D2A-F03B-4459-AAA3-DBF03E06B5F3}"/>
              </a:ext>
            </a:extLst>
          </p:cNvPr>
          <p:cNvSpPr>
            <a:spLocks noGrp="1"/>
          </p:cNvSpPr>
          <p:nvPr>
            <p:ph sz="half" idx="1"/>
          </p:nvPr>
        </p:nvSpPr>
        <p:spPr>
          <a:xfrm>
            <a:off x="678857" y="1135133"/>
            <a:ext cx="3639312" cy="3127248"/>
          </a:xfrm>
        </p:spPr>
        <p:txBody>
          <a:bodyPr>
            <a:normAutofit/>
          </a:bodyPr>
          <a:lstStyle/>
          <a:p>
            <a:pPr marL="0" indent="0">
              <a:lnSpc>
                <a:spcPct val="100000"/>
              </a:lnSpc>
              <a:buNone/>
            </a:pPr>
            <a:r>
              <a:rPr lang="en-US" sz="1900" dirty="0"/>
              <a:t>Name: Employer’s 	  	   Contact/Name</a:t>
            </a:r>
          </a:p>
          <a:p>
            <a:pPr marL="0" indent="0">
              <a:lnSpc>
                <a:spcPct val="100000"/>
              </a:lnSpc>
              <a:buNone/>
            </a:pPr>
            <a:endParaRPr lang="en-US" sz="1900" dirty="0"/>
          </a:p>
          <a:p>
            <a:pPr marL="0" indent="0">
              <a:lnSpc>
                <a:spcPct val="100000"/>
              </a:lnSpc>
              <a:spcBef>
                <a:spcPts val="0"/>
              </a:spcBef>
              <a:buNone/>
            </a:pPr>
            <a:r>
              <a:rPr lang="en-US" sz="1900" dirty="0"/>
              <a:t>Address: 123 Street</a:t>
            </a:r>
          </a:p>
          <a:p>
            <a:pPr marL="0" indent="0">
              <a:lnSpc>
                <a:spcPct val="100000"/>
              </a:lnSpc>
              <a:spcBef>
                <a:spcPts val="0"/>
              </a:spcBef>
              <a:buNone/>
            </a:pPr>
            <a:r>
              <a:rPr lang="en-US" sz="1900" dirty="0"/>
              <a:t>	       City, State, Zip</a:t>
            </a:r>
          </a:p>
          <a:p>
            <a:pPr marL="0" indent="0">
              <a:lnSpc>
                <a:spcPct val="100000"/>
              </a:lnSpc>
              <a:spcBef>
                <a:spcPts val="0"/>
              </a:spcBef>
              <a:buNone/>
            </a:pPr>
            <a:endParaRPr lang="en-US" sz="1900" dirty="0"/>
          </a:p>
          <a:p>
            <a:pPr marL="0" indent="0">
              <a:lnSpc>
                <a:spcPct val="100000"/>
              </a:lnSpc>
              <a:buNone/>
            </a:pPr>
            <a:r>
              <a:rPr lang="en-US" sz="1900" dirty="0"/>
              <a:t>Phone: (###) ###-####</a:t>
            </a:r>
          </a:p>
          <a:p>
            <a:pPr marL="0" indent="0">
              <a:lnSpc>
                <a:spcPct val="100000"/>
              </a:lnSpc>
              <a:buNone/>
            </a:pPr>
            <a:r>
              <a:rPr lang="en-US" sz="1900" dirty="0"/>
              <a:t>Website:</a:t>
            </a:r>
          </a:p>
        </p:txBody>
      </p:sp>
      <p:sp>
        <p:nvSpPr>
          <p:cNvPr id="4" name="Content Placeholder 3">
            <a:extLst>
              <a:ext uri="{FF2B5EF4-FFF2-40B4-BE49-F238E27FC236}">
                <a16:creationId xmlns:a16="http://schemas.microsoft.com/office/drawing/2014/main" xmlns="" id="{AA4C5B9C-1B80-41F5-94B3-F6927A635C0A}"/>
              </a:ext>
            </a:extLst>
          </p:cNvPr>
          <p:cNvSpPr>
            <a:spLocks noGrp="1"/>
          </p:cNvSpPr>
          <p:nvPr>
            <p:ph sz="half" idx="2"/>
          </p:nvPr>
        </p:nvSpPr>
        <p:spPr>
          <a:xfrm>
            <a:off x="4586056" y="1169769"/>
            <a:ext cx="3639312" cy="3127248"/>
          </a:xfrm>
        </p:spPr>
        <p:txBody>
          <a:bodyPr/>
          <a:lstStyle/>
          <a:p>
            <a:r>
              <a:rPr lang="en-US" dirty="0"/>
              <a:t>Insert Services</a:t>
            </a:r>
          </a:p>
          <a:p>
            <a:r>
              <a:rPr lang="en-US" dirty="0"/>
              <a:t>____________________</a:t>
            </a:r>
          </a:p>
          <a:p>
            <a:r>
              <a:rPr lang="en-US" dirty="0"/>
              <a:t>____________________</a:t>
            </a:r>
          </a:p>
          <a:p>
            <a:r>
              <a:rPr lang="en-US" dirty="0"/>
              <a:t>____________________</a:t>
            </a:r>
          </a:p>
          <a:p>
            <a:endParaRPr lang="en-US" dirty="0"/>
          </a:p>
          <a:p>
            <a:endParaRPr lang="en-US" dirty="0"/>
          </a:p>
        </p:txBody>
      </p:sp>
      <p:sp>
        <p:nvSpPr>
          <p:cNvPr id="6" name="Rectangle 5">
            <a:extLst>
              <a:ext uri="{FF2B5EF4-FFF2-40B4-BE49-F238E27FC236}">
                <a16:creationId xmlns:a16="http://schemas.microsoft.com/office/drawing/2014/main" xmlns="" id="{AE0EAE2A-348C-46DC-B191-90BC7675E64F}"/>
              </a:ext>
            </a:extLst>
          </p:cNvPr>
          <p:cNvSpPr/>
          <p:nvPr/>
        </p:nvSpPr>
        <p:spPr>
          <a:xfrm>
            <a:off x="0" y="6170221"/>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xmlns="" id="{263B81B7-996A-42B0-BE73-83282F18A6C3}"/>
              </a:ext>
            </a:extLst>
          </p:cNvPr>
          <p:cNvCxnSpPr/>
          <p:nvPr/>
        </p:nvCxnSpPr>
        <p:spPr>
          <a:xfrm>
            <a:off x="609600" y="1066800"/>
            <a:ext cx="7789792" cy="0"/>
          </a:xfrm>
          <a:prstGeom prst="line">
            <a:avLst/>
          </a:prstGeom>
          <a:ln>
            <a:solidFill>
              <a:srgbClr val="B7472A"/>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xmlns="" id="{A234442B-DF9E-4DBE-88DA-4D8231040BC4}"/>
              </a:ext>
            </a:extLst>
          </p:cNvPr>
          <p:cNvSpPr/>
          <p:nvPr/>
        </p:nvSpPr>
        <p:spPr>
          <a:xfrm>
            <a:off x="4802052" y="4517621"/>
            <a:ext cx="2971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Partner’s Logo </a:t>
            </a:r>
          </a:p>
        </p:txBody>
      </p:sp>
    </p:spTree>
    <p:extLst>
      <p:ext uri="{BB962C8B-B14F-4D97-AF65-F5344CB8AC3E}">
        <p14:creationId xmlns:p14="http://schemas.microsoft.com/office/powerpoint/2010/main" val="321606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4D7A8F3-CB1E-4E55-82B4-CDF699FA2151}"/>
              </a:ext>
            </a:extLst>
          </p:cNvPr>
          <p:cNvPicPr>
            <a:picLocks noChangeAspect="1"/>
          </p:cNvPicPr>
          <p:nvPr/>
        </p:nvPicPr>
        <p:blipFill rotWithShape="1">
          <a:blip r:embed="rId3">
            <a:extLst>
              <a:ext uri="{28A0092B-C50C-407E-A947-70E740481C1C}">
                <a14:useLocalDpi xmlns:a14="http://schemas.microsoft.com/office/drawing/2010/main" val="0"/>
              </a:ext>
            </a:extLst>
          </a:blip>
          <a:srcRect l="20912" t="7181" r="18742" b="9121"/>
          <a:stretch/>
        </p:blipFill>
        <p:spPr>
          <a:xfrm>
            <a:off x="1" y="-5255"/>
            <a:ext cx="9144000" cy="6101255"/>
          </a:xfrm>
          <a:prstGeom prst="rect">
            <a:avLst/>
          </a:prstGeom>
          <a:solidFill>
            <a:schemeClr val="bg2"/>
          </a:solidFill>
          <a:effectLst>
            <a:softEdge rad="165100"/>
          </a:effectLst>
        </p:spPr>
      </p:pic>
      <p:pic>
        <p:nvPicPr>
          <p:cNvPr id="3" name="Picture 2">
            <a:extLst>
              <a:ext uri="{FF2B5EF4-FFF2-40B4-BE49-F238E27FC236}">
                <a16:creationId xmlns:a16="http://schemas.microsoft.com/office/drawing/2014/main" xmlns="" id="{87FE9C44-3541-4E1F-88CB-B88A049B24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1" y="2262257"/>
            <a:ext cx="1676400" cy="1566230"/>
          </a:xfrm>
          <a:prstGeom prst="rect">
            <a:avLst/>
          </a:prstGeom>
        </p:spPr>
      </p:pic>
      <p:sp>
        <p:nvSpPr>
          <p:cNvPr id="2" name="Rectangle 1">
            <a:extLst>
              <a:ext uri="{FF2B5EF4-FFF2-40B4-BE49-F238E27FC236}">
                <a16:creationId xmlns:a16="http://schemas.microsoft.com/office/drawing/2014/main" xmlns="" id="{519D2705-5ABA-4CC9-97F6-BFAA24978959}"/>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7483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6033D-F160-43C8-9814-D90B47756A6D}"/>
              </a:ext>
            </a:extLst>
          </p:cNvPr>
          <p:cNvSpPr>
            <a:spLocks noGrp="1"/>
          </p:cNvSpPr>
          <p:nvPr>
            <p:ph type="title"/>
          </p:nvPr>
        </p:nvSpPr>
        <p:spPr>
          <a:xfrm>
            <a:off x="969322" y="76200"/>
            <a:ext cx="6564015" cy="1044117"/>
          </a:xfrm>
        </p:spPr>
        <p:txBody>
          <a:bodyPr/>
          <a:lstStyle/>
          <a:p>
            <a:r>
              <a:rPr lang="en-US" b="1" dirty="0"/>
              <a:t>COMMUNITY SERVICES</a:t>
            </a:r>
          </a:p>
        </p:txBody>
      </p:sp>
      <p:sp>
        <p:nvSpPr>
          <p:cNvPr id="5" name="Content Placeholder 2">
            <a:extLst>
              <a:ext uri="{FF2B5EF4-FFF2-40B4-BE49-F238E27FC236}">
                <a16:creationId xmlns:a16="http://schemas.microsoft.com/office/drawing/2014/main" xmlns="" id="{F38D36A0-6B80-4508-87AE-8FBA9DFAE457}"/>
              </a:ext>
            </a:extLst>
          </p:cNvPr>
          <p:cNvSpPr>
            <a:spLocks noGrp="1"/>
          </p:cNvSpPr>
          <p:nvPr>
            <p:ph sz="half" idx="1"/>
          </p:nvPr>
        </p:nvSpPr>
        <p:spPr>
          <a:xfrm>
            <a:off x="969321" y="1244784"/>
            <a:ext cx="3639312" cy="3127248"/>
          </a:xfrm>
        </p:spPr>
        <p:txBody>
          <a:bodyPr>
            <a:normAutofit/>
          </a:bodyPr>
          <a:lstStyle/>
          <a:p>
            <a:pPr marL="0" indent="0">
              <a:lnSpc>
                <a:spcPct val="100000"/>
              </a:lnSpc>
              <a:buNone/>
            </a:pPr>
            <a:r>
              <a:rPr lang="en-US" sz="1900" dirty="0"/>
              <a:t>Name: Local Community 	   Service Office</a:t>
            </a:r>
          </a:p>
          <a:p>
            <a:pPr marL="0" indent="0">
              <a:lnSpc>
                <a:spcPct val="100000"/>
              </a:lnSpc>
              <a:buNone/>
            </a:pPr>
            <a:endParaRPr lang="en-US" sz="1900" dirty="0"/>
          </a:p>
          <a:p>
            <a:pPr marL="0" indent="0">
              <a:lnSpc>
                <a:spcPct val="100000"/>
              </a:lnSpc>
              <a:spcBef>
                <a:spcPts val="0"/>
              </a:spcBef>
              <a:buNone/>
            </a:pPr>
            <a:r>
              <a:rPr lang="en-US" sz="1900" dirty="0"/>
              <a:t>Address: 123 Street</a:t>
            </a:r>
          </a:p>
          <a:p>
            <a:pPr marL="0" indent="0">
              <a:lnSpc>
                <a:spcPct val="100000"/>
              </a:lnSpc>
              <a:spcBef>
                <a:spcPts val="0"/>
              </a:spcBef>
              <a:buNone/>
            </a:pPr>
            <a:r>
              <a:rPr lang="en-US" sz="1900" dirty="0"/>
              <a:t>	       City, State, Zip</a:t>
            </a:r>
          </a:p>
          <a:p>
            <a:pPr marL="0" indent="0">
              <a:lnSpc>
                <a:spcPct val="100000"/>
              </a:lnSpc>
              <a:spcBef>
                <a:spcPts val="0"/>
              </a:spcBef>
              <a:buNone/>
            </a:pPr>
            <a:endParaRPr lang="en-US" sz="1900" dirty="0"/>
          </a:p>
          <a:p>
            <a:pPr marL="0" indent="0">
              <a:lnSpc>
                <a:spcPct val="100000"/>
              </a:lnSpc>
              <a:buNone/>
            </a:pPr>
            <a:r>
              <a:rPr lang="en-US" sz="1900" dirty="0"/>
              <a:t>Phone: (###) ###-####</a:t>
            </a:r>
          </a:p>
          <a:p>
            <a:pPr marL="0" indent="0">
              <a:lnSpc>
                <a:spcPct val="100000"/>
              </a:lnSpc>
              <a:buNone/>
            </a:pPr>
            <a:r>
              <a:rPr lang="en-US" sz="1900" dirty="0"/>
              <a:t>Website: </a:t>
            </a:r>
          </a:p>
        </p:txBody>
      </p:sp>
      <p:sp>
        <p:nvSpPr>
          <p:cNvPr id="4" name="Content Placeholder 3">
            <a:extLst>
              <a:ext uri="{FF2B5EF4-FFF2-40B4-BE49-F238E27FC236}">
                <a16:creationId xmlns:a16="http://schemas.microsoft.com/office/drawing/2014/main" xmlns="" id="{1932A386-27DB-4715-9F3E-55135FAE6C63}"/>
              </a:ext>
            </a:extLst>
          </p:cNvPr>
          <p:cNvSpPr>
            <a:spLocks noGrp="1"/>
          </p:cNvSpPr>
          <p:nvPr>
            <p:ph sz="half" idx="2"/>
          </p:nvPr>
        </p:nvSpPr>
        <p:spPr>
          <a:xfrm>
            <a:off x="4572000" y="1244784"/>
            <a:ext cx="3639312" cy="3127248"/>
          </a:xfrm>
        </p:spPr>
        <p:txBody>
          <a:bodyPr/>
          <a:lstStyle/>
          <a:p>
            <a:r>
              <a:rPr lang="en-US" dirty="0"/>
              <a:t>Insert Services</a:t>
            </a:r>
          </a:p>
          <a:p>
            <a:r>
              <a:rPr lang="en-US" dirty="0"/>
              <a:t>____________________</a:t>
            </a:r>
          </a:p>
          <a:p>
            <a:r>
              <a:rPr lang="en-US" dirty="0"/>
              <a:t>____________________</a:t>
            </a:r>
          </a:p>
          <a:p>
            <a:r>
              <a:rPr lang="en-US" dirty="0"/>
              <a:t>____________________</a:t>
            </a:r>
          </a:p>
          <a:p>
            <a:endParaRPr lang="en-US" dirty="0"/>
          </a:p>
          <a:p>
            <a:endParaRPr lang="en-US" dirty="0"/>
          </a:p>
        </p:txBody>
      </p:sp>
      <p:sp>
        <p:nvSpPr>
          <p:cNvPr id="7" name="Rectangle 6">
            <a:extLst>
              <a:ext uri="{FF2B5EF4-FFF2-40B4-BE49-F238E27FC236}">
                <a16:creationId xmlns:a16="http://schemas.microsoft.com/office/drawing/2014/main" xmlns="" id="{4327A0BB-1E47-4D0A-A819-EFFFE60A194E}"/>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xmlns="" id="{8AEEFC14-A9D5-4AAC-8EA7-D8F13AF7AFF5}"/>
              </a:ext>
            </a:extLst>
          </p:cNvPr>
          <p:cNvCxnSpPr/>
          <p:nvPr/>
        </p:nvCxnSpPr>
        <p:spPr>
          <a:xfrm>
            <a:off x="609600" y="1066800"/>
            <a:ext cx="7789792" cy="0"/>
          </a:xfrm>
          <a:prstGeom prst="line">
            <a:avLst/>
          </a:prstGeom>
          <a:ln>
            <a:solidFill>
              <a:srgbClr val="B7472A"/>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xmlns="" id="{6934D875-0B70-4A65-9299-2E8434218223}"/>
              </a:ext>
            </a:extLst>
          </p:cNvPr>
          <p:cNvSpPr/>
          <p:nvPr/>
        </p:nvSpPr>
        <p:spPr>
          <a:xfrm>
            <a:off x="4802052" y="4517621"/>
            <a:ext cx="2971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Partner’s Logo </a:t>
            </a:r>
          </a:p>
        </p:txBody>
      </p:sp>
    </p:spTree>
    <p:extLst>
      <p:ext uri="{BB962C8B-B14F-4D97-AF65-F5344CB8AC3E}">
        <p14:creationId xmlns:p14="http://schemas.microsoft.com/office/powerpoint/2010/main" val="1202381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05D2B-0D04-4DB3-8E80-DC4B323BED4D}"/>
              </a:ext>
            </a:extLst>
          </p:cNvPr>
          <p:cNvSpPr>
            <a:spLocks noGrp="1"/>
          </p:cNvSpPr>
          <p:nvPr>
            <p:ph type="title"/>
          </p:nvPr>
        </p:nvSpPr>
        <p:spPr>
          <a:xfrm>
            <a:off x="969323" y="42213"/>
            <a:ext cx="6564015" cy="1044117"/>
          </a:xfrm>
        </p:spPr>
        <p:txBody>
          <a:bodyPr/>
          <a:lstStyle/>
          <a:p>
            <a:r>
              <a:rPr lang="en-US" b="1" dirty="0"/>
              <a:t>EDUCATION</a:t>
            </a:r>
          </a:p>
        </p:txBody>
      </p:sp>
      <p:sp>
        <p:nvSpPr>
          <p:cNvPr id="5" name="Content Placeholder 2">
            <a:extLst>
              <a:ext uri="{FF2B5EF4-FFF2-40B4-BE49-F238E27FC236}">
                <a16:creationId xmlns:a16="http://schemas.microsoft.com/office/drawing/2014/main" xmlns="" id="{D6270F79-73F2-4CCA-AA85-5F3400A251E2}"/>
              </a:ext>
            </a:extLst>
          </p:cNvPr>
          <p:cNvSpPr>
            <a:spLocks noGrp="1"/>
          </p:cNvSpPr>
          <p:nvPr>
            <p:ph sz="half" idx="1"/>
          </p:nvPr>
        </p:nvSpPr>
        <p:spPr>
          <a:xfrm>
            <a:off x="838200" y="1199725"/>
            <a:ext cx="3639312" cy="3127248"/>
          </a:xfrm>
        </p:spPr>
        <p:txBody>
          <a:bodyPr>
            <a:normAutofit/>
          </a:bodyPr>
          <a:lstStyle/>
          <a:p>
            <a:pPr marL="0" indent="0">
              <a:lnSpc>
                <a:spcPct val="100000"/>
              </a:lnSpc>
              <a:buNone/>
            </a:pPr>
            <a:r>
              <a:rPr lang="en-US" sz="1900" dirty="0"/>
              <a:t>Name: Local Community 	  Service Office</a:t>
            </a:r>
          </a:p>
          <a:p>
            <a:pPr marL="0" indent="0">
              <a:lnSpc>
                <a:spcPct val="100000"/>
              </a:lnSpc>
              <a:spcBef>
                <a:spcPts val="0"/>
              </a:spcBef>
              <a:buNone/>
            </a:pPr>
            <a:endParaRPr lang="en-US" sz="1900" dirty="0"/>
          </a:p>
          <a:p>
            <a:pPr marL="0" indent="0">
              <a:lnSpc>
                <a:spcPct val="100000"/>
              </a:lnSpc>
              <a:spcBef>
                <a:spcPts val="0"/>
              </a:spcBef>
              <a:buNone/>
            </a:pPr>
            <a:r>
              <a:rPr lang="en-US" sz="1900" dirty="0"/>
              <a:t>Address: 123 Street</a:t>
            </a:r>
          </a:p>
          <a:p>
            <a:pPr marL="0" indent="0">
              <a:lnSpc>
                <a:spcPct val="100000"/>
              </a:lnSpc>
              <a:spcBef>
                <a:spcPts val="0"/>
              </a:spcBef>
              <a:buNone/>
            </a:pPr>
            <a:r>
              <a:rPr lang="en-US" sz="1900" dirty="0"/>
              <a:t>	       City, State, Zip</a:t>
            </a:r>
          </a:p>
          <a:p>
            <a:pPr marL="0" indent="0">
              <a:lnSpc>
                <a:spcPct val="100000"/>
              </a:lnSpc>
              <a:buNone/>
            </a:pPr>
            <a:endParaRPr lang="en-US" sz="1900" dirty="0"/>
          </a:p>
          <a:p>
            <a:pPr marL="0" indent="0">
              <a:lnSpc>
                <a:spcPct val="100000"/>
              </a:lnSpc>
              <a:buNone/>
            </a:pPr>
            <a:r>
              <a:rPr lang="en-US" sz="1900" dirty="0"/>
              <a:t>Phone: (###) ###-####</a:t>
            </a:r>
          </a:p>
          <a:p>
            <a:pPr marL="0" indent="0">
              <a:lnSpc>
                <a:spcPct val="100000"/>
              </a:lnSpc>
              <a:buNone/>
            </a:pPr>
            <a:endParaRPr lang="en-US" sz="1900" dirty="0"/>
          </a:p>
          <a:p>
            <a:pPr marL="0" indent="0">
              <a:lnSpc>
                <a:spcPct val="100000"/>
              </a:lnSpc>
              <a:buNone/>
            </a:pPr>
            <a:r>
              <a:rPr lang="en-US" sz="1900" dirty="0"/>
              <a:t>Website: </a:t>
            </a:r>
          </a:p>
        </p:txBody>
      </p:sp>
      <p:sp>
        <p:nvSpPr>
          <p:cNvPr id="6" name="Content Placeholder 3">
            <a:extLst>
              <a:ext uri="{FF2B5EF4-FFF2-40B4-BE49-F238E27FC236}">
                <a16:creationId xmlns:a16="http://schemas.microsoft.com/office/drawing/2014/main" xmlns="" id="{9DAE5E43-7B6A-4D91-B431-FB7887B0E938}"/>
              </a:ext>
            </a:extLst>
          </p:cNvPr>
          <p:cNvSpPr>
            <a:spLocks noGrp="1"/>
          </p:cNvSpPr>
          <p:nvPr>
            <p:ph sz="half" idx="2"/>
          </p:nvPr>
        </p:nvSpPr>
        <p:spPr>
          <a:xfrm>
            <a:off x="4648200" y="1265891"/>
            <a:ext cx="3639312" cy="3127248"/>
          </a:xfrm>
        </p:spPr>
        <p:txBody>
          <a:bodyPr>
            <a:normAutofit/>
          </a:bodyPr>
          <a:lstStyle/>
          <a:p>
            <a:r>
              <a:rPr lang="en-US" sz="1900" dirty="0"/>
              <a:t>Insert Services</a:t>
            </a:r>
          </a:p>
          <a:p>
            <a:r>
              <a:rPr lang="en-US" sz="1900" dirty="0"/>
              <a:t>____________________</a:t>
            </a:r>
          </a:p>
          <a:p>
            <a:r>
              <a:rPr lang="en-US" sz="1900" dirty="0"/>
              <a:t>____________________</a:t>
            </a:r>
          </a:p>
          <a:p>
            <a:r>
              <a:rPr lang="en-US" sz="1900" dirty="0"/>
              <a:t>____________________</a:t>
            </a:r>
          </a:p>
          <a:p>
            <a:endParaRPr lang="en-US" sz="1900" dirty="0"/>
          </a:p>
          <a:p>
            <a:endParaRPr lang="en-US" dirty="0"/>
          </a:p>
        </p:txBody>
      </p:sp>
      <p:sp>
        <p:nvSpPr>
          <p:cNvPr id="7" name="Rectangle: Rounded Corners 6">
            <a:extLst>
              <a:ext uri="{FF2B5EF4-FFF2-40B4-BE49-F238E27FC236}">
                <a16:creationId xmlns:a16="http://schemas.microsoft.com/office/drawing/2014/main" xmlns="" id="{3F352364-2F05-4BFC-A301-6EF52E348EC0}"/>
              </a:ext>
            </a:extLst>
          </p:cNvPr>
          <p:cNvSpPr/>
          <p:nvPr/>
        </p:nvSpPr>
        <p:spPr>
          <a:xfrm>
            <a:off x="4802052" y="4517621"/>
            <a:ext cx="2971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Partner’s Logo </a:t>
            </a:r>
          </a:p>
        </p:txBody>
      </p:sp>
      <p:sp>
        <p:nvSpPr>
          <p:cNvPr id="8" name="Rectangle 7">
            <a:extLst>
              <a:ext uri="{FF2B5EF4-FFF2-40B4-BE49-F238E27FC236}">
                <a16:creationId xmlns:a16="http://schemas.microsoft.com/office/drawing/2014/main" xmlns="" id="{DDC298F3-FD28-472A-9033-2BA5FBD0C387}"/>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xmlns="" id="{40BB3928-5C42-4379-A647-8567628C42A0}"/>
              </a:ext>
            </a:extLst>
          </p:cNvPr>
          <p:cNvCxnSpPr/>
          <p:nvPr/>
        </p:nvCxnSpPr>
        <p:spPr>
          <a:xfrm>
            <a:off x="609600" y="1066800"/>
            <a:ext cx="7789792" cy="0"/>
          </a:xfrm>
          <a:prstGeom prst="line">
            <a:avLst/>
          </a:prstGeom>
          <a:ln>
            <a:solidFill>
              <a:srgbClr val="B74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28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questions and answers">
            <a:extLst>
              <a:ext uri="{FF2B5EF4-FFF2-40B4-BE49-F238E27FC236}">
                <a16:creationId xmlns:a16="http://schemas.microsoft.com/office/drawing/2014/main" xmlns="" id="{D34C27AC-47DB-4A51-B673-5615BFCFCB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01" b="13702"/>
          <a:stretch/>
        </p:blipFill>
        <p:spPr bwMode="auto">
          <a:xfrm>
            <a:off x="838200" y="533400"/>
            <a:ext cx="7098030" cy="41788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22ACA5D9-2679-484F-9BA3-9737BF905C2E}"/>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2681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D6270F79-73F2-4CCA-AA85-5F3400A251E2}"/>
              </a:ext>
            </a:extLst>
          </p:cNvPr>
          <p:cNvSpPr>
            <a:spLocks noGrp="1"/>
          </p:cNvSpPr>
          <p:nvPr>
            <p:ph sz="half" idx="1"/>
          </p:nvPr>
        </p:nvSpPr>
        <p:spPr>
          <a:xfrm>
            <a:off x="609600" y="1199724"/>
            <a:ext cx="7789792" cy="4591476"/>
          </a:xfrm>
        </p:spPr>
        <p:txBody>
          <a:bodyPr>
            <a:normAutofit/>
          </a:bodyPr>
          <a:lstStyle/>
          <a:p>
            <a:pPr marL="0" indent="0">
              <a:lnSpc>
                <a:spcPct val="100000"/>
              </a:lnSpc>
              <a:buNone/>
            </a:pPr>
            <a:r>
              <a:rPr lang="en-US" sz="1900" dirty="0"/>
              <a:t> </a:t>
            </a:r>
          </a:p>
        </p:txBody>
      </p:sp>
      <p:sp>
        <p:nvSpPr>
          <p:cNvPr id="8" name="Rectangle 7">
            <a:extLst>
              <a:ext uri="{FF2B5EF4-FFF2-40B4-BE49-F238E27FC236}">
                <a16:creationId xmlns:a16="http://schemas.microsoft.com/office/drawing/2014/main" xmlns="" id="{DDC298F3-FD28-472A-9033-2BA5FBD0C387}"/>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4400" dirty="0">
              <a:solidFill>
                <a:schemeClr val="tx1"/>
              </a:solidFill>
            </a:endParaRPr>
          </a:p>
        </p:txBody>
      </p:sp>
      <p:pic>
        <p:nvPicPr>
          <p:cNvPr id="11" name="Picture 10">
            <a:extLst>
              <a:ext uri="{FF2B5EF4-FFF2-40B4-BE49-F238E27FC236}">
                <a16:creationId xmlns:a16="http://schemas.microsoft.com/office/drawing/2014/main" xmlns="" id="{BA8E5000-BE76-465E-8C7C-97C5E12072E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782" y="-34636"/>
            <a:ext cx="9123219" cy="6172200"/>
          </a:xfrm>
          <a:prstGeom prst="rect">
            <a:avLst/>
          </a:prstGeom>
        </p:spPr>
      </p:pic>
      <p:sp>
        <p:nvSpPr>
          <p:cNvPr id="12" name="Rectangle 11">
            <a:extLst>
              <a:ext uri="{FF2B5EF4-FFF2-40B4-BE49-F238E27FC236}">
                <a16:creationId xmlns:a16="http://schemas.microsoft.com/office/drawing/2014/main" xmlns="" id="{772392A2-3C05-4A55-9F60-C9F6EC0B2150}"/>
              </a:ext>
            </a:extLst>
          </p:cNvPr>
          <p:cNvSpPr/>
          <p:nvPr/>
        </p:nvSpPr>
        <p:spPr>
          <a:xfrm>
            <a:off x="304800" y="4528434"/>
            <a:ext cx="3344711" cy="923330"/>
          </a:xfrm>
          <a:prstGeom prst="rect">
            <a:avLst/>
          </a:prstGeom>
        </p:spPr>
        <p:txBody>
          <a:bodyPr wrap="square">
            <a:spAutoFit/>
          </a:bodyPr>
          <a:lstStyle/>
          <a:p>
            <a:pPr algn="ctr"/>
            <a:r>
              <a:rPr lang="en-US" sz="5400" b="1" dirty="0"/>
              <a:t>Next Steps</a:t>
            </a:r>
            <a:endParaRPr lang="en-US" sz="5400" dirty="0"/>
          </a:p>
        </p:txBody>
      </p:sp>
    </p:spTree>
    <p:extLst>
      <p:ext uri="{BB962C8B-B14F-4D97-AF65-F5344CB8AC3E}">
        <p14:creationId xmlns:p14="http://schemas.microsoft.com/office/powerpoint/2010/main" val="226222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xmlns="" id="{0894A6ED-E5EF-4F9B-8B5F-B0E654D59AAB}"/>
              </a:ext>
            </a:extLst>
          </p:cNvPr>
          <p:cNvGraphicFramePr/>
          <p:nvPr>
            <p:extLst>
              <p:ext uri="{D42A27DB-BD31-4B8C-83A1-F6EECF244321}">
                <p14:modId xmlns:p14="http://schemas.microsoft.com/office/powerpoint/2010/main" val="3364130138"/>
              </p:ext>
            </p:extLst>
          </p:nvPr>
        </p:nvGraphicFramePr>
        <p:xfrm>
          <a:off x="2667000" y="152400"/>
          <a:ext cx="6858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xmlns="" id="{5304AF10-07E8-4856-8B5E-0D530D4DE5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762000"/>
            <a:ext cx="2674881" cy="4464502"/>
          </a:xfrm>
          <a:prstGeom prst="rect">
            <a:avLst/>
          </a:prstGeom>
        </p:spPr>
      </p:pic>
      <p:sp>
        <p:nvSpPr>
          <p:cNvPr id="7" name="Rectangle 6">
            <a:extLst>
              <a:ext uri="{FF2B5EF4-FFF2-40B4-BE49-F238E27FC236}">
                <a16:creationId xmlns:a16="http://schemas.microsoft.com/office/drawing/2014/main" xmlns="" id="{851F26FE-02FD-4714-AEC9-825F0B26AB7E}"/>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6D29BD24-D656-4E3B-AE42-E581E3AF4578}"/>
              </a:ext>
            </a:extLst>
          </p:cNvPr>
          <p:cNvSpPr txBox="1"/>
          <p:nvPr/>
        </p:nvSpPr>
        <p:spPr>
          <a:xfrm>
            <a:off x="2052634" y="6150114"/>
            <a:ext cx="5038732" cy="707886"/>
          </a:xfrm>
          <a:prstGeom prst="rect">
            <a:avLst/>
          </a:prstGeom>
          <a:noFill/>
        </p:spPr>
        <p:txBody>
          <a:bodyPr wrap="square" rtlCol="0">
            <a:spAutoFit/>
          </a:bodyPr>
          <a:lstStyle/>
          <a:p>
            <a:pPr algn="ctr"/>
            <a:r>
              <a:rPr lang="en-US" sz="4000" b="1" dirty="0"/>
              <a:t>Basic Services</a:t>
            </a:r>
          </a:p>
        </p:txBody>
      </p:sp>
    </p:spTree>
    <p:extLst>
      <p:ext uri="{BB962C8B-B14F-4D97-AF65-F5344CB8AC3E}">
        <p14:creationId xmlns:p14="http://schemas.microsoft.com/office/powerpoint/2010/main" val="174740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869FCFF4-4AC6-456A-87CE-40922304221C}"/>
              </a:ext>
            </a:extLst>
          </p:cNvPr>
          <p:cNvGraphicFramePr/>
          <p:nvPr>
            <p:extLst>
              <p:ext uri="{D42A27DB-BD31-4B8C-83A1-F6EECF244321}">
                <p14:modId xmlns:p14="http://schemas.microsoft.com/office/powerpoint/2010/main" val="1463957621"/>
              </p:ext>
            </p:extLst>
          </p:nvPr>
        </p:nvGraphicFramePr>
        <p:xfrm>
          <a:off x="-1143000" y="29570"/>
          <a:ext cx="8229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xmlns="" id="{B3F5E631-426D-451C-9793-ABC3F1D699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324600" y="769119"/>
            <a:ext cx="2590800" cy="4464502"/>
          </a:xfrm>
          <a:prstGeom prst="rect">
            <a:avLst/>
          </a:prstGeom>
        </p:spPr>
      </p:pic>
      <p:sp>
        <p:nvSpPr>
          <p:cNvPr id="7" name="Rectangle 6">
            <a:extLst>
              <a:ext uri="{FF2B5EF4-FFF2-40B4-BE49-F238E27FC236}">
                <a16:creationId xmlns:a16="http://schemas.microsoft.com/office/drawing/2014/main" xmlns="" id="{B276FD20-9A68-4F77-A2EF-282CC3986DE2}"/>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41B474F0-7499-4E82-9684-167A46C281C6}"/>
              </a:ext>
            </a:extLst>
          </p:cNvPr>
          <p:cNvSpPr/>
          <p:nvPr/>
        </p:nvSpPr>
        <p:spPr>
          <a:xfrm>
            <a:off x="1934233" y="6169227"/>
            <a:ext cx="5275534" cy="707886"/>
          </a:xfrm>
          <a:prstGeom prst="rect">
            <a:avLst/>
          </a:prstGeom>
          <a:noFill/>
        </p:spPr>
        <p:txBody>
          <a:bodyPr wrap="square" rtlCol="0">
            <a:spAutoFit/>
          </a:bodyPr>
          <a:lstStyle/>
          <a:p>
            <a:pPr algn="ctr"/>
            <a:r>
              <a:rPr lang="en-US" sz="4000" b="1" dirty="0"/>
              <a:t>Individualized Services</a:t>
            </a:r>
          </a:p>
        </p:txBody>
      </p:sp>
    </p:spTree>
    <p:extLst>
      <p:ext uri="{BB962C8B-B14F-4D97-AF65-F5344CB8AC3E}">
        <p14:creationId xmlns:p14="http://schemas.microsoft.com/office/powerpoint/2010/main" val="196448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104917"/>
            <a:ext cx="6571343" cy="644028"/>
          </a:xfrm>
        </p:spPr>
        <p:txBody>
          <a:bodyPr/>
          <a:lstStyle/>
          <a:p>
            <a:r>
              <a:rPr lang="en-US" dirty="0">
                <a:solidFill>
                  <a:srgbClr val="000000"/>
                </a:solidFill>
                <a:cs typeface="Calibri"/>
              </a:rPr>
              <a:t>OhioMeansJobs.com</a:t>
            </a:r>
          </a:p>
        </p:txBody>
      </p:sp>
      <p:sp>
        <p:nvSpPr>
          <p:cNvPr id="5" name="Rectangle 4">
            <a:extLst>
              <a:ext uri="{FF2B5EF4-FFF2-40B4-BE49-F238E27FC236}">
                <a16:creationId xmlns:a16="http://schemas.microsoft.com/office/drawing/2014/main" xmlns="" id="{5CC7F17D-CF6F-4619-A5CA-E5E4C61F917D}"/>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xmlns="" id="{962E2A95-1830-40CF-97F7-60F77389297E}"/>
              </a:ext>
            </a:extLst>
          </p:cNvPr>
          <p:cNvCxnSpPr/>
          <p:nvPr/>
        </p:nvCxnSpPr>
        <p:spPr>
          <a:xfrm>
            <a:off x="677104" y="735090"/>
            <a:ext cx="7789792" cy="0"/>
          </a:xfrm>
          <a:prstGeom prst="line">
            <a:avLst/>
          </a:prstGeom>
          <a:ln>
            <a:solidFill>
              <a:srgbClr val="B7472A"/>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xmlns="" id="{1C6C01D6-4BBB-4946-B582-DEB4FDF44424}"/>
              </a:ext>
            </a:extLst>
          </p:cNvPr>
          <p:cNvSpPr>
            <a:spLocks noGrp="1"/>
          </p:cNvSpPr>
          <p:nvPr>
            <p:ph idx="1"/>
          </p:nvPr>
        </p:nvSpPr>
        <p:spPr>
          <a:xfrm>
            <a:off x="3429000" y="5788025"/>
            <a:ext cx="2847975" cy="1069975"/>
          </a:xfrm>
        </p:spPr>
        <p:txBody>
          <a:bodyPr>
            <a:normAutofit/>
          </a:bodyPr>
          <a:lstStyle/>
          <a:p>
            <a:pPr marL="0" indent="0">
              <a:buNone/>
            </a:pPr>
            <a:endParaRPr lang="en-US" dirty="0"/>
          </a:p>
          <a:p>
            <a:pPr marL="0" indent="0">
              <a:buNone/>
            </a:pPr>
            <a:r>
              <a:rPr lang="en-US" sz="3600" b="1" dirty="0">
                <a:hlinkClick r:id="rId3"/>
              </a:rPr>
              <a:t>PLAY VIDEO</a:t>
            </a:r>
            <a:endParaRPr lang="en-US" sz="3600" b="1" dirty="0"/>
          </a:p>
        </p:txBody>
      </p:sp>
      <p:sp>
        <p:nvSpPr>
          <p:cNvPr id="3" name="Rectangle 2">
            <a:extLst>
              <a:ext uri="{FF2B5EF4-FFF2-40B4-BE49-F238E27FC236}">
                <a16:creationId xmlns:a16="http://schemas.microsoft.com/office/drawing/2014/main" xmlns="" id="{D1CAE08B-4240-45EA-A181-5A784C8F0A68}"/>
              </a:ext>
            </a:extLst>
          </p:cNvPr>
          <p:cNvSpPr/>
          <p:nvPr/>
        </p:nvSpPr>
        <p:spPr>
          <a:xfrm>
            <a:off x="3059630" y="3244334"/>
            <a:ext cx="184731" cy="369332"/>
          </a:xfrm>
          <a:prstGeom prst="rect">
            <a:avLst/>
          </a:prstGeom>
        </p:spPr>
        <p:txBody>
          <a:bodyPr wrap="none">
            <a:spAutoFit/>
          </a:bodyPr>
          <a:lstStyle/>
          <a:p>
            <a:endParaRPr lang="en-US" dirty="0"/>
          </a:p>
        </p:txBody>
      </p:sp>
      <p:pic>
        <p:nvPicPr>
          <p:cNvPr id="6" name="Picture 5">
            <a:extLst>
              <a:ext uri="{FF2B5EF4-FFF2-40B4-BE49-F238E27FC236}">
                <a16:creationId xmlns:a16="http://schemas.microsoft.com/office/drawing/2014/main" xmlns="" id="{45E841A0-3DF1-471E-B87F-7FFD9CC15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443" y="983443"/>
            <a:ext cx="4891114" cy="48911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42000">
                <a:schemeClr val="accent1">
                  <a:lumMod val="30000"/>
                  <a:lumOff val="70000"/>
                </a:schemeClr>
              </a:gs>
            </a:gsLst>
            <a:lin ang="5400000" scaled="1"/>
          </a:gradFill>
        </p:spPr>
      </p:pic>
    </p:spTree>
    <p:extLst>
      <p:ext uri="{BB962C8B-B14F-4D97-AF65-F5344CB8AC3E}">
        <p14:creationId xmlns:p14="http://schemas.microsoft.com/office/powerpoint/2010/main" val="320282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2C2D2715-4B7A-4C93-AFFD-32A05799C3F2}"/>
              </a:ext>
            </a:extLst>
          </p:cNvPr>
          <p:cNvCxnSpPr/>
          <p:nvPr/>
        </p:nvCxnSpPr>
        <p:spPr>
          <a:xfrm>
            <a:off x="609600" y="1066800"/>
            <a:ext cx="7789792" cy="0"/>
          </a:xfrm>
          <a:prstGeom prst="line">
            <a:avLst/>
          </a:prstGeom>
          <a:ln>
            <a:solidFill>
              <a:srgbClr val="B7472A"/>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A34FB064-6FB0-481C-A2F3-E885765BD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886"/>
            <a:ext cx="9143999" cy="6096000"/>
          </a:xfrm>
          <a:prstGeom prst="rect">
            <a:avLst/>
          </a:prstGeom>
        </p:spPr>
      </p:pic>
      <p:sp>
        <p:nvSpPr>
          <p:cNvPr id="18" name="Frame 17">
            <a:extLst>
              <a:ext uri="{FF2B5EF4-FFF2-40B4-BE49-F238E27FC236}">
                <a16:creationId xmlns:a16="http://schemas.microsoft.com/office/drawing/2014/main" xmlns="" id="{6EF3EDB2-5ED6-4E95-B1E8-A5330952A308}"/>
              </a:ext>
            </a:extLst>
          </p:cNvPr>
          <p:cNvSpPr/>
          <p:nvPr/>
        </p:nvSpPr>
        <p:spPr>
          <a:xfrm>
            <a:off x="1371600" y="838200"/>
            <a:ext cx="1752600" cy="1066800"/>
          </a:xfrm>
          <a:prstGeom prst="frame">
            <a:avLst/>
          </a:prstGeom>
          <a:ln w="31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19" name="Arrow: Right 18">
            <a:extLst>
              <a:ext uri="{FF2B5EF4-FFF2-40B4-BE49-F238E27FC236}">
                <a16:creationId xmlns:a16="http://schemas.microsoft.com/office/drawing/2014/main" xmlns="" id="{CEAAF2DE-AC18-479D-BBE4-3442429F2435}"/>
              </a:ext>
            </a:extLst>
          </p:cNvPr>
          <p:cNvSpPr/>
          <p:nvPr/>
        </p:nvSpPr>
        <p:spPr>
          <a:xfrm>
            <a:off x="304800" y="1012371"/>
            <a:ext cx="909967" cy="381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B6A155EE-10D7-4162-8240-BD55B07E25AB}"/>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03D04600-32CD-42FC-89B8-729F0DC264C4}"/>
              </a:ext>
            </a:extLst>
          </p:cNvPr>
          <p:cNvSpPr/>
          <p:nvPr/>
        </p:nvSpPr>
        <p:spPr>
          <a:xfrm>
            <a:off x="2057400" y="6205394"/>
            <a:ext cx="6096000" cy="584775"/>
          </a:xfrm>
          <a:prstGeom prst="rect">
            <a:avLst/>
          </a:prstGeom>
        </p:spPr>
        <p:txBody>
          <a:bodyPr wrap="square">
            <a:spAutoFit/>
          </a:bodyPr>
          <a:lstStyle/>
          <a:p>
            <a:r>
              <a:rPr lang="en-US" sz="3200" b="1" dirty="0"/>
              <a:t>www.OhioMeansJobs.com </a:t>
            </a:r>
            <a:endParaRPr lang="en-US" sz="3200" dirty="0"/>
          </a:p>
        </p:txBody>
      </p:sp>
    </p:spTree>
    <p:extLst>
      <p:ext uri="{BB962C8B-B14F-4D97-AF65-F5344CB8AC3E}">
        <p14:creationId xmlns:p14="http://schemas.microsoft.com/office/powerpoint/2010/main" val="2890139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22772"/>
            <a:ext cx="6571343" cy="644028"/>
          </a:xfrm>
        </p:spPr>
        <p:txBody>
          <a:bodyPr/>
          <a:lstStyle/>
          <a:p>
            <a:r>
              <a:rPr lang="en-US" dirty="0">
                <a:solidFill>
                  <a:srgbClr val="000000"/>
                </a:solidFill>
                <a:cs typeface="Calibri"/>
              </a:rPr>
              <a:t>The 1</a:t>
            </a:r>
            <a:r>
              <a:rPr lang="en-US" baseline="30000" dirty="0">
                <a:solidFill>
                  <a:srgbClr val="000000"/>
                </a:solidFill>
                <a:cs typeface="Calibri"/>
              </a:rPr>
              <a:t>st</a:t>
            </a:r>
            <a:r>
              <a:rPr lang="en-US" dirty="0">
                <a:solidFill>
                  <a:srgbClr val="000000"/>
                </a:solidFill>
                <a:cs typeface="Calibri"/>
              </a:rPr>
              <a:t> Visit</a:t>
            </a:r>
          </a:p>
        </p:txBody>
      </p:sp>
      <p:pic>
        <p:nvPicPr>
          <p:cNvPr id="9" name="Content Placeholder 8">
            <a:extLst>
              <a:ext uri="{FF2B5EF4-FFF2-40B4-BE49-F238E27FC236}">
                <a16:creationId xmlns:a16="http://schemas.microsoft.com/office/drawing/2014/main" xmlns="" id="{9802C4BE-2A8D-4FE8-A6AE-DEB6A1D494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51779" cy="6096000"/>
          </a:xfrm>
        </p:spPr>
      </p:pic>
      <p:sp>
        <p:nvSpPr>
          <p:cNvPr id="5" name="Rectangle 4">
            <a:extLst>
              <a:ext uri="{FF2B5EF4-FFF2-40B4-BE49-F238E27FC236}">
                <a16:creationId xmlns:a16="http://schemas.microsoft.com/office/drawing/2014/main" xmlns="" id="{6B7AEFE6-2F6D-4056-963E-ABE0DEABBA94}"/>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569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422772"/>
            <a:ext cx="6571343" cy="644028"/>
          </a:xfrm>
        </p:spPr>
        <p:txBody>
          <a:bodyPr/>
          <a:lstStyle/>
          <a:p>
            <a:r>
              <a:rPr lang="en-US" dirty="0">
                <a:solidFill>
                  <a:srgbClr val="000000"/>
                </a:solidFill>
                <a:cs typeface="Calibri"/>
              </a:rPr>
              <a:t>Benefits of using the Back Pack</a:t>
            </a:r>
          </a:p>
        </p:txBody>
      </p:sp>
      <p:pic>
        <p:nvPicPr>
          <p:cNvPr id="6" name="Content Placeholder 5">
            <a:extLst>
              <a:ext uri="{FF2B5EF4-FFF2-40B4-BE49-F238E27FC236}">
                <a16:creationId xmlns:a16="http://schemas.microsoft.com/office/drawing/2014/main" xmlns="" id="{95155F9B-1FB1-49D7-B3BE-8A02E5BE2D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11606" y="1307367"/>
            <a:ext cx="2087786" cy="2326390"/>
          </a:xfrm>
        </p:spPr>
      </p:pic>
      <p:cxnSp>
        <p:nvCxnSpPr>
          <p:cNvPr id="4" name="Straight Connector 3">
            <a:extLst>
              <a:ext uri="{FF2B5EF4-FFF2-40B4-BE49-F238E27FC236}">
                <a16:creationId xmlns:a16="http://schemas.microsoft.com/office/drawing/2014/main" xmlns="" id="{2C2D2715-4B7A-4C93-AFFD-32A05799C3F2}"/>
              </a:ext>
            </a:extLst>
          </p:cNvPr>
          <p:cNvCxnSpPr/>
          <p:nvPr/>
        </p:nvCxnSpPr>
        <p:spPr>
          <a:xfrm>
            <a:off x="609600" y="1066800"/>
            <a:ext cx="7789792" cy="0"/>
          </a:xfrm>
          <a:prstGeom prst="line">
            <a:avLst/>
          </a:prstGeom>
          <a:ln>
            <a:solidFill>
              <a:srgbClr val="B7472A"/>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E1D370CE-D4F5-4BED-9DD7-AD062191C44D}"/>
              </a:ext>
            </a:extLst>
          </p:cNvPr>
          <p:cNvSpPr txBox="1"/>
          <p:nvPr/>
        </p:nvSpPr>
        <p:spPr>
          <a:xfrm>
            <a:off x="609600" y="1371600"/>
            <a:ext cx="6019800" cy="45243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Create/update career plan</a:t>
            </a:r>
          </a:p>
          <a:p>
            <a:pPr marL="285750" indent="-285750">
              <a:lnSpc>
                <a:spcPct val="150000"/>
              </a:lnSpc>
              <a:buFont typeface="Arial" panose="020B0604020202020204" pitchFamily="34" charset="0"/>
              <a:buChar char="•"/>
            </a:pPr>
            <a:r>
              <a:rPr lang="en-US" dirty="0"/>
              <a:t>Electronic Storage – resume, cover letter, transcripts, etc.</a:t>
            </a:r>
          </a:p>
          <a:p>
            <a:pPr marL="285750" indent="-285750">
              <a:lnSpc>
                <a:spcPct val="150000"/>
              </a:lnSpc>
              <a:buFont typeface="Arial" panose="020B0604020202020204" pitchFamily="34" charset="0"/>
              <a:buChar char="•"/>
            </a:pPr>
            <a:r>
              <a:rPr lang="en-US" dirty="0"/>
              <a:t>Electronic record of job leads/status</a:t>
            </a:r>
          </a:p>
          <a:p>
            <a:pPr marL="285750" indent="-285750">
              <a:lnSpc>
                <a:spcPct val="150000"/>
              </a:lnSpc>
              <a:buFont typeface="Arial" panose="020B0604020202020204" pitchFamily="34" charset="0"/>
              <a:buChar char="•"/>
            </a:pPr>
            <a:r>
              <a:rPr lang="en-US" dirty="0"/>
              <a:t>Create multiple job searches</a:t>
            </a:r>
          </a:p>
          <a:p>
            <a:pPr marL="285750" indent="-285750">
              <a:lnSpc>
                <a:spcPct val="150000"/>
              </a:lnSpc>
              <a:buFont typeface="Arial" panose="020B0604020202020204" pitchFamily="34" charset="0"/>
              <a:buChar char="•"/>
            </a:pPr>
            <a:r>
              <a:rPr lang="en-US" dirty="0"/>
              <a:t>Financial Planning </a:t>
            </a:r>
          </a:p>
          <a:p>
            <a:pPr marL="285750" indent="-285750">
              <a:lnSpc>
                <a:spcPct val="150000"/>
              </a:lnSpc>
              <a:buFont typeface="Arial" panose="020B0604020202020204" pitchFamily="34" charset="0"/>
              <a:buChar char="•"/>
            </a:pPr>
            <a:r>
              <a:rPr lang="en-US" dirty="0"/>
              <a:t>Research OhioMeansJobs Center services </a:t>
            </a:r>
          </a:p>
          <a:p>
            <a:pPr marL="285750" indent="-285750">
              <a:lnSpc>
                <a:spcPct val="150000"/>
              </a:lnSpc>
              <a:buFont typeface="Arial" panose="020B0604020202020204" pitchFamily="34" charset="0"/>
              <a:buChar char="•"/>
            </a:pPr>
            <a:r>
              <a:rPr lang="en-US" dirty="0"/>
              <a:t>Skills/Work Aptitude Assessments</a:t>
            </a:r>
          </a:p>
          <a:p>
            <a:pPr marL="285750" indent="-285750">
              <a:lnSpc>
                <a:spcPct val="150000"/>
              </a:lnSpc>
              <a:buFont typeface="Arial" panose="020B0604020202020204" pitchFamily="34" charset="0"/>
              <a:buChar char="•"/>
            </a:pPr>
            <a:r>
              <a:rPr lang="en-US" dirty="0"/>
              <a:t>Stay organized – Calendar for events</a:t>
            </a:r>
          </a:p>
          <a:p>
            <a:pPr marL="285750" indent="-285750">
              <a:lnSpc>
                <a:spcPct val="150000"/>
              </a:lnSpc>
              <a:buFont typeface="Arial" panose="020B0604020202020204" pitchFamily="34" charset="0"/>
              <a:buChar char="•"/>
            </a:pPr>
            <a:r>
              <a:rPr lang="en-US" dirty="0"/>
              <a:t>Register for workshops &amp; job fairs</a:t>
            </a:r>
          </a:p>
          <a:p>
            <a:endParaRPr lang="en-US" dirty="0"/>
          </a:p>
        </p:txBody>
      </p:sp>
      <p:sp>
        <p:nvSpPr>
          <p:cNvPr id="7" name="Rectangle 6">
            <a:extLst>
              <a:ext uri="{FF2B5EF4-FFF2-40B4-BE49-F238E27FC236}">
                <a16:creationId xmlns:a16="http://schemas.microsoft.com/office/drawing/2014/main" xmlns="" id="{A95BE248-E8D2-4D08-9115-A4D0717BA032}"/>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883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22772"/>
            <a:ext cx="6571343" cy="644028"/>
          </a:xfrm>
        </p:spPr>
        <p:txBody>
          <a:bodyPr/>
          <a:lstStyle/>
          <a:p>
            <a:r>
              <a:rPr lang="en-US" dirty="0">
                <a:solidFill>
                  <a:srgbClr val="000000"/>
                </a:solidFill>
                <a:cs typeface="Calibri"/>
              </a:rPr>
              <a:t>The 1</a:t>
            </a:r>
            <a:r>
              <a:rPr lang="en-US" baseline="30000" dirty="0">
                <a:solidFill>
                  <a:srgbClr val="000000"/>
                </a:solidFill>
                <a:cs typeface="Calibri"/>
              </a:rPr>
              <a:t>st</a:t>
            </a:r>
            <a:r>
              <a:rPr lang="en-US" dirty="0">
                <a:solidFill>
                  <a:srgbClr val="000000"/>
                </a:solidFill>
                <a:cs typeface="Calibri"/>
              </a:rPr>
              <a:t> Visit</a:t>
            </a:r>
          </a:p>
        </p:txBody>
      </p:sp>
      <p:pic>
        <p:nvPicPr>
          <p:cNvPr id="9" name="Content Placeholder 8">
            <a:extLst>
              <a:ext uri="{FF2B5EF4-FFF2-40B4-BE49-F238E27FC236}">
                <a16:creationId xmlns:a16="http://schemas.microsoft.com/office/drawing/2014/main" xmlns="" id="{9802C4BE-2A8D-4FE8-A6AE-DEB6A1D494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51779" cy="6096000"/>
          </a:xfrm>
        </p:spPr>
      </p:pic>
      <p:sp>
        <p:nvSpPr>
          <p:cNvPr id="12" name="Frame 11">
            <a:extLst>
              <a:ext uri="{FF2B5EF4-FFF2-40B4-BE49-F238E27FC236}">
                <a16:creationId xmlns:a16="http://schemas.microsoft.com/office/drawing/2014/main" xmlns="" id="{7F7D38EE-424F-41DF-8430-04B3FCF8C9C2}"/>
              </a:ext>
            </a:extLst>
          </p:cNvPr>
          <p:cNvSpPr/>
          <p:nvPr/>
        </p:nvSpPr>
        <p:spPr>
          <a:xfrm>
            <a:off x="1818920" y="3114951"/>
            <a:ext cx="838200" cy="1066800"/>
          </a:xfrm>
          <a:prstGeom prst="frame">
            <a:avLst/>
          </a:prstGeom>
          <a:ln w="31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3" name="Arrow: Right 12">
            <a:extLst>
              <a:ext uri="{FF2B5EF4-FFF2-40B4-BE49-F238E27FC236}">
                <a16:creationId xmlns:a16="http://schemas.microsoft.com/office/drawing/2014/main" xmlns="" id="{CE4B6B01-F009-49AA-8667-65273600C73C}"/>
              </a:ext>
            </a:extLst>
          </p:cNvPr>
          <p:cNvSpPr/>
          <p:nvPr/>
        </p:nvSpPr>
        <p:spPr>
          <a:xfrm rot="1693044">
            <a:off x="1016296" y="2924450"/>
            <a:ext cx="757567" cy="381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834568C7-64C4-4EFA-AFB3-6B632F3D3902}"/>
              </a:ext>
            </a:extLst>
          </p:cNvPr>
          <p:cNvSpPr/>
          <p:nvPr/>
        </p:nvSpPr>
        <p:spPr>
          <a:xfrm>
            <a:off x="0" y="6137564"/>
            <a:ext cx="9144001" cy="720436"/>
          </a:xfrm>
          <a:prstGeom prst="rect">
            <a:avLst/>
          </a:prstGeom>
          <a:gradFill>
            <a:gsLst>
              <a:gs pos="0">
                <a:schemeClr val="bg1">
                  <a:lumMod val="50000"/>
                </a:schemeClr>
              </a:gs>
              <a:gs pos="100000">
                <a:schemeClr val="bg1">
                  <a:shade val="80000"/>
                  <a:lumMod val="108000"/>
                </a:schemeClr>
              </a:gs>
            </a:gsLst>
            <a:path path="circle">
              <a:fillToRect l="43000" r="43000" b="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1831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16058</TotalTime>
  <Words>2395</Words>
  <Application>Microsoft Office PowerPoint</Application>
  <PresentationFormat>On-screen Show (4:3)</PresentationFormat>
  <Paragraphs>353</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Welcome to  (Insert County)  (Insert Address)  xxx-xxx-xxxx</vt:lpstr>
      <vt:lpstr>PowerPoint Presentation</vt:lpstr>
      <vt:lpstr>PowerPoint Presentation</vt:lpstr>
      <vt:lpstr>PowerPoint Presentation</vt:lpstr>
      <vt:lpstr>OhioMeansJobs.com</vt:lpstr>
      <vt:lpstr>PowerPoint Presentation</vt:lpstr>
      <vt:lpstr>The 1st Visit</vt:lpstr>
      <vt:lpstr>Benefits of using the Back Pack</vt:lpstr>
      <vt:lpstr>The 1st Visit</vt:lpstr>
      <vt:lpstr>PowerPoint Presentation</vt:lpstr>
      <vt:lpstr>The 1st Visit</vt:lpstr>
      <vt:lpstr>PowerPoint Presentation</vt:lpstr>
      <vt:lpstr>VETERANS</vt:lpstr>
      <vt:lpstr>YOUTH PROVIDERS</vt:lpstr>
      <vt:lpstr>MATURE WORKERS</vt:lpstr>
      <vt:lpstr>DISABILITY RESOURCES </vt:lpstr>
      <vt:lpstr>RESTORED CITIZENS </vt:lpstr>
      <vt:lpstr>WIOA</vt:lpstr>
      <vt:lpstr>EMPLOYER SERVICES</vt:lpstr>
      <vt:lpstr>COMMUNITY SERVICES</vt:lpstr>
      <vt:lpstr>EDUCATION</vt:lpstr>
      <vt:lpstr>PowerPoint Presentation</vt:lpstr>
      <vt:lpstr>PowerPoint Presentation</vt:lpstr>
    </vt:vector>
  </TitlesOfParts>
  <Company>West Virginia Office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HHonors Program</dc:title>
  <dc:creator>Williamson, Ricky S</dc:creator>
  <cp:lastModifiedBy>R Safko</cp:lastModifiedBy>
  <cp:revision>316</cp:revision>
  <dcterms:created xsi:type="dcterms:W3CDTF">2014-06-25T17:31:02Z</dcterms:created>
  <dcterms:modified xsi:type="dcterms:W3CDTF">2018-09-25T14:33:46Z</dcterms:modified>
</cp:coreProperties>
</file>